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92.xml" ContentType="application/vnd.openxmlformats-officedocument.presentationml.slideLayout+xml"/>
  <Override PartName="/ppt/slideLayouts/slideLayout85.xml" ContentType="application/vnd.openxmlformats-officedocument.presentationml.slideLayout+xml"/>
  <Override PartName="/ppt/slideLayouts/slideLayout9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93.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Masters/slideMaster1.xml" ContentType="application/vnd.openxmlformats-officedocument.presentationml.slideMaster+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22.xml" ContentType="application/vnd.openxmlformats-officedocument.presentationml.slideLayout+xml"/>
  <Override PartName="/ppt/slideLayouts/slideLayout135.xml" ContentType="application/vnd.openxmlformats-officedocument.presentationml.slideLayout+xml"/>
  <Override PartName="/ppt/slideLayouts/slideLayout120.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9.xml" ContentType="application/vnd.openxmlformats-officedocument.presentationml.slideLayout+xml"/>
  <Override PartName="/ppt/slideLayouts/slideLayout121.xml" ContentType="application/vnd.openxmlformats-officedocument.presentationml.slideLayout+xml"/>
  <Override PartName="/ppt/slideLayouts/slideLayout111.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5.xml" ContentType="application/vnd.openxmlformats-officedocument.presentationml.slideLayout+xml"/>
  <Override PartName="/ppt/slideLayouts/slideLayout110.xml" ContentType="application/vnd.openxmlformats-officedocument.presentationml.slideLayout+xml"/>
  <Override PartName="/ppt/slideLayouts/slideLayout114.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7.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16.xml" ContentType="application/vnd.openxmlformats-officedocument.theme+xml"/>
  <Override PartName="/ppt/theme/theme5.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50"/>
  </p:notesMasterIdLst>
  <p:handoutMasterIdLst>
    <p:handoutMasterId r:id="rId51"/>
  </p:handoutMasterIdLst>
  <p:sldIdLst>
    <p:sldId id="256" r:id="rId16"/>
    <p:sldId id="369" r:id="rId17"/>
    <p:sldId id="372" r:id="rId18"/>
    <p:sldId id="393" r:id="rId19"/>
    <p:sldId id="456" r:id="rId20"/>
    <p:sldId id="505" r:id="rId21"/>
    <p:sldId id="507" r:id="rId22"/>
    <p:sldId id="508" r:id="rId23"/>
    <p:sldId id="504" r:id="rId24"/>
    <p:sldId id="466" r:id="rId25"/>
    <p:sldId id="406" r:id="rId26"/>
    <p:sldId id="453" r:id="rId27"/>
    <p:sldId id="422" r:id="rId28"/>
    <p:sldId id="448" r:id="rId29"/>
    <p:sldId id="375" r:id="rId30"/>
    <p:sldId id="449" r:id="rId31"/>
    <p:sldId id="500" r:id="rId32"/>
    <p:sldId id="501" r:id="rId33"/>
    <p:sldId id="503" r:id="rId34"/>
    <p:sldId id="491" r:id="rId35"/>
    <p:sldId id="492" r:id="rId36"/>
    <p:sldId id="498" r:id="rId37"/>
    <p:sldId id="494" r:id="rId38"/>
    <p:sldId id="499" r:id="rId39"/>
    <p:sldId id="509" r:id="rId40"/>
    <p:sldId id="497" r:id="rId41"/>
    <p:sldId id="487" r:id="rId42"/>
    <p:sldId id="376" r:id="rId43"/>
    <p:sldId id="489" r:id="rId44"/>
    <p:sldId id="488" r:id="rId45"/>
    <p:sldId id="511" r:id="rId46"/>
    <p:sldId id="512" r:id="rId47"/>
    <p:sldId id="510" r:id="rId48"/>
    <p:sldId id="490"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64D74"/>
    <a:srgbClr val="0099CC"/>
    <a:srgbClr val="FF0000"/>
    <a:srgbClr val="006666"/>
    <a:srgbClr val="003399"/>
    <a:srgbClr val="009900"/>
    <a:srgbClr val="00FF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86371" autoAdjust="0"/>
  </p:normalViewPr>
  <p:slideViewPr>
    <p:cSldViewPr>
      <p:cViewPr>
        <p:scale>
          <a:sx n="100" d="100"/>
          <a:sy n="100" d="100"/>
        </p:scale>
        <p:origin x="-7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65" d="100"/>
          <a:sy n="65" d="100"/>
        </p:scale>
        <p:origin x="-28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customXml" Target="../customXml/item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customXml" Target="../customXml/item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50" y="4415532"/>
            <a:ext cx="5605701" cy="418360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userDrawn="1"/>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26/04/2013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userDrawn="1"/>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userDrawn="1"/>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userDrawn="1"/>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userDrawn="1"/>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userDrawn="1"/>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3143241" y="5429265"/>
            <a:ext cx="4786346" cy="571504"/>
          </a:xfrm>
        </p:spPr>
        <p:txBody>
          <a:bodyPr/>
          <a:lstStyle/>
          <a:p>
            <a:pPr eaLnBrk="1" hangingPunct="1">
              <a:spcBef>
                <a:spcPct val="0"/>
              </a:spcBef>
            </a:pPr>
            <a:r>
              <a:rPr lang="en-US" b="1" dirty="0" smtClean="0"/>
              <a:t>Madrid, 30</a:t>
            </a:r>
            <a:r>
              <a:rPr lang="en-US" b="1" baseline="30000" dirty="0" smtClean="0"/>
              <a:t>th</a:t>
            </a:r>
            <a:r>
              <a:rPr lang="en-US" b="1" dirty="0" smtClean="0"/>
              <a:t> April 2013</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19</a:t>
            </a:r>
            <a:r>
              <a:rPr lang="en-GB" sz="4000" b="1" kern="0" baseline="30000" dirty="0" smtClean="0">
                <a:cs typeface="+mn-cs"/>
              </a:rPr>
              <a:t>th</a:t>
            </a:r>
            <a:r>
              <a:rPr lang="en-GB" sz="4000" b="1" kern="0" dirty="0" smtClean="0">
                <a:cs typeface="+mn-cs"/>
              </a:rPr>
              <a:t> </a:t>
            </a:r>
            <a:r>
              <a:rPr lang="en-GB" sz="4000" b="1" kern="0" dirty="0">
                <a:cs typeface="+mn-cs"/>
              </a:rPr>
              <a:t>S</a:t>
            </a:r>
            <a:r>
              <a:rPr lang="en-GB" sz="4000" b="1" kern="0" dirty="0" smtClean="0">
                <a:cs typeface="+mn-cs"/>
              </a:rPr>
              <a:t>G </a:t>
            </a:r>
            <a:r>
              <a:rPr lang="en-GB" sz="4000" b="1" kern="0" dirty="0">
                <a:cs typeface="+mn-cs"/>
              </a:rPr>
              <a:t>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6" name="Picture" r:id="rId5" imgW="2161440" imgH="1438920"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412776"/>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95536" y="2060848"/>
            <a:ext cx="8316416" cy="4176464"/>
          </a:xfrm>
        </p:spPr>
        <p:txBody>
          <a:bodyPr/>
          <a:lstStyle/>
          <a:p>
            <a:pPr marL="809625" lvl="1" indent="-266700" algn="just">
              <a:lnSpc>
                <a:spcPct val="120000"/>
              </a:lnSpc>
              <a:spcBef>
                <a:spcPts val="600"/>
              </a:spcBef>
              <a:spcAft>
                <a:spcPts val="0"/>
              </a:spcAft>
              <a:buNone/>
              <a:tabLst>
                <a:tab pos="809625" algn="l"/>
              </a:tabLst>
              <a:defRPr/>
            </a:pPr>
            <a:r>
              <a:rPr lang="en-GB" sz="2000" b="1" u="sng" kern="1200" dirty="0" smtClean="0">
                <a:latin typeface="+mj-lt"/>
                <a:ea typeface="+mn-ea"/>
                <a:cs typeface="Arial" charset="0"/>
              </a:rPr>
              <a:t>Way forward </a:t>
            </a:r>
          </a:p>
          <a:p>
            <a:pPr marL="809625" lvl="1" indent="-266700" algn="just">
              <a:lnSpc>
                <a:spcPct val="120000"/>
              </a:lnSpc>
              <a:spcBef>
                <a:spcPts val="600"/>
              </a:spcBef>
              <a:spcAft>
                <a:spcPts val="0"/>
              </a:spcAft>
              <a:buNone/>
              <a:tabLst>
                <a:tab pos="809625" algn="l"/>
              </a:tabLst>
              <a:defRPr/>
            </a:pPr>
            <a:endParaRPr lang="en-GB" sz="2000" b="1" u="sng"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Second annual auction between SP-PT in June.</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Publish CAM Roadmap </a:t>
            </a:r>
            <a:r>
              <a:rPr lang="en-GB" sz="1800" kern="1200" dirty="0" err="1" smtClean="0">
                <a:latin typeface="+mj-lt"/>
                <a:ea typeface="+mn-ea"/>
                <a:cs typeface="Arial" charset="0"/>
              </a:rPr>
              <a:t>asap</a:t>
            </a:r>
            <a:endParaRPr lang="en-GB"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Make progress on the documents to be elaborated by NRAs-TSOs. </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Discussions and definition of the capacity products, available capacity and IT systems– </a:t>
            </a:r>
            <a:r>
              <a:rPr lang="en-GB" sz="1800" kern="1200" dirty="0" err="1" smtClean="0">
                <a:latin typeface="+mj-lt"/>
                <a:ea typeface="+mn-ea"/>
                <a:cs typeface="Arial" charset="0"/>
              </a:rPr>
              <a:t>asap</a:t>
            </a:r>
            <a:endParaRPr lang="es-ES"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Start of the implementation of IT systems –September 2013.</a:t>
            </a:r>
            <a:endParaRPr lang="es-ES" sz="1800" kern="1200" dirty="0" smtClean="0">
              <a:latin typeface="+mj-lt"/>
              <a:ea typeface="+mn-ea"/>
              <a:cs typeface="Arial" charset="0"/>
            </a:endParaRP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Start of proposing national regulation modification – September 2013.</a:t>
            </a:r>
            <a:endParaRPr lang="es-ES" sz="1800" kern="1200" dirty="0" smtClean="0">
              <a:latin typeface="+mj-lt"/>
              <a:ea typeface="+mn-ea"/>
              <a:cs typeface="Arial" charset="0"/>
            </a:endParaRPr>
          </a:p>
          <a:p>
            <a:pPr marL="809625" lvl="1" indent="-266700" algn="just">
              <a:spcBef>
                <a:spcPts val="600"/>
              </a:spcBef>
              <a:spcAft>
                <a:spcPts val="0"/>
              </a:spcAft>
              <a:buNone/>
              <a:tabLst>
                <a:tab pos="809625" algn="l"/>
              </a:tabLst>
              <a:defRPr/>
            </a:pPr>
            <a:endParaRPr lang="en-GB" sz="1800" kern="1200" dirty="0" smtClean="0">
              <a:latin typeface="+mj-lt"/>
              <a:ea typeface="+mn-ea"/>
              <a:cs typeface="Arial" charset="0"/>
            </a:endParaRPr>
          </a:p>
          <a:p>
            <a:pPr marL="809625" lvl="1" indent="-266700" algn="just">
              <a:spcBef>
                <a:spcPts val="600"/>
              </a:spcBef>
              <a:spcAft>
                <a:spcPts val="0"/>
              </a:spcAft>
              <a:buNone/>
              <a:tabLst>
                <a:tab pos="809625" algn="l"/>
              </a:tabLst>
              <a:defRPr/>
            </a:pPr>
            <a:endParaRPr lang="en-GB" sz="1800" kern="1200" dirty="0" smtClean="0">
              <a:latin typeface="+mj-lt"/>
              <a:ea typeface="+mn-ea"/>
              <a:cs typeface="Arial" charset="0"/>
            </a:endParaRPr>
          </a:p>
          <a:p>
            <a:pPr marL="809625" lvl="1" indent="-266700" algn="just">
              <a:spcBef>
                <a:spcPts val="600"/>
              </a:spcBef>
              <a:spcAft>
                <a:spcPts val="0"/>
              </a:spcAft>
              <a:buFontTx/>
              <a:buChar char="-"/>
              <a:tabLst>
                <a:tab pos="809625" algn="l"/>
              </a:tabLst>
              <a:defRPr/>
            </a:pPr>
            <a:endParaRPr lang="en-GB" sz="1800" kern="1200" dirty="0" smtClean="0">
              <a:latin typeface="+mj-lt"/>
              <a:ea typeface="+mn-ea"/>
              <a:cs typeface="Arial"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95536" y="1484784"/>
            <a:ext cx="8280920"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II.2. </a:t>
            </a:r>
            <a:r>
              <a:rPr lang="en-GB" sz="2400" dirty="0" smtClean="0">
                <a:ea typeface="Times New Roman" pitchFamily="18" charset="0"/>
              </a:rPr>
              <a:t>Available capacity, standard products and IT systems</a:t>
            </a:r>
            <a:endParaRPr lang="en-US" sz="2400" dirty="0" smtClean="0">
              <a:solidFill>
                <a:srgbClr val="FF0000"/>
              </a:solidFill>
            </a:endParaRPr>
          </a:p>
        </p:txBody>
      </p:sp>
      <p:sp>
        <p:nvSpPr>
          <p:cNvPr id="6" name="5 Rectángulo"/>
          <p:cNvSpPr/>
          <p:nvPr/>
        </p:nvSpPr>
        <p:spPr>
          <a:xfrm>
            <a:off x="1691680" y="2780928"/>
            <a:ext cx="5742384"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8"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II.3. </a:t>
            </a:r>
            <a:r>
              <a:rPr lang="en-GB" sz="2400" dirty="0" smtClean="0">
                <a:ea typeface="Times New Roman" pitchFamily="18" charset="0"/>
              </a:rPr>
              <a:t>2013 Auction between Spain and Portugal</a:t>
            </a:r>
            <a:endParaRPr lang="en-US" sz="2400" dirty="0" smtClean="0">
              <a:solidFill>
                <a:srgbClr val="FF0000"/>
              </a:solidFill>
            </a:endParaRPr>
          </a:p>
        </p:txBody>
      </p:sp>
      <p:sp>
        <p:nvSpPr>
          <p:cNvPr id="6" name="5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II.4. </a:t>
            </a:r>
            <a:r>
              <a:rPr lang="en-GB" sz="2400" dirty="0" smtClean="0">
                <a:ea typeface="Times New Roman" pitchFamily="18" charset="0"/>
              </a:rPr>
              <a:t>Update information on PRISMA </a:t>
            </a:r>
            <a:endParaRPr lang="en-US" sz="2400" dirty="0" smtClean="0">
              <a:solidFill>
                <a:srgbClr val="FF0000"/>
              </a:solidFill>
            </a:endParaRPr>
          </a:p>
        </p:txBody>
      </p:sp>
      <p:sp>
        <p:nvSpPr>
          <p:cNvPr id="8" name="7 Rectángulo"/>
          <p:cNvSpPr/>
          <p:nvPr/>
        </p:nvSpPr>
        <p:spPr>
          <a:xfrm>
            <a:off x="683568"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(to be presented by TSOs)</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smtClean="0"/>
              <a:t>II.5. </a:t>
            </a:r>
            <a:r>
              <a:rPr lang="en-GB" sz="2400" dirty="0" smtClean="0"/>
              <a:t>Next steps and calendar </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discussion)</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755576" y="746777"/>
            <a:ext cx="7128792" cy="1229054"/>
          </a:xfrm>
          <a:prstGeom prst="rect">
            <a:avLst/>
          </a:prstGeom>
          <a:noFill/>
          <a:ln w="9525">
            <a:noFill/>
            <a:miter lim="800000"/>
            <a:headEnd/>
            <a:tailEnd/>
          </a:ln>
        </p:spPr>
        <p:txBody>
          <a:bodyPr wrap="square">
            <a:spAutoFit/>
          </a:bodyPr>
          <a:lstStyle/>
          <a:p>
            <a:pPr marL="628650" indent="-536575">
              <a:lnSpc>
                <a:spcPct val="120000"/>
              </a:lnSpc>
              <a:spcBef>
                <a:spcPts val="600"/>
              </a:spcBef>
              <a:spcAft>
                <a:spcPts val="200"/>
              </a:spcAft>
            </a:pPr>
            <a:r>
              <a:rPr lang="en-US" sz="2800" dirty="0" smtClean="0">
                <a:solidFill>
                  <a:srgbClr val="264D74"/>
                </a:solidFill>
              </a:rPr>
              <a:t>III. Congestion Management Procedures</a:t>
            </a:r>
          </a:p>
          <a:p>
            <a:pPr marL="355600" indent="-263525" algn="ctr">
              <a:lnSpc>
                <a:spcPct val="120000"/>
              </a:lnSpc>
              <a:spcBef>
                <a:spcPts val="600"/>
              </a:spcBef>
              <a:spcAft>
                <a:spcPts val="200"/>
              </a:spcAft>
            </a:pPr>
            <a:endParaRPr lang="en-US" sz="2800" dirty="0">
              <a:solidFill>
                <a:srgbClr val="FF0000"/>
              </a:solidFill>
            </a:endParaRPr>
          </a:p>
        </p:txBody>
      </p:sp>
      <p:sp>
        <p:nvSpPr>
          <p:cNvPr id="4" name="3 Rectángulo"/>
          <p:cNvSpPr>
            <a:spLocks noChangeArrowheads="1"/>
          </p:cNvSpPr>
          <p:nvPr/>
        </p:nvSpPr>
        <p:spPr bwMode="auto">
          <a:xfrm>
            <a:off x="251520" y="1916832"/>
            <a:ext cx="8712968" cy="1323439"/>
          </a:xfrm>
          <a:prstGeom prst="rect">
            <a:avLst/>
          </a:prstGeom>
          <a:noFill/>
          <a:ln w="9525">
            <a:noFill/>
            <a:miter lim="800000"/>
            <a:headEnd/>
            <a:tailEnd/>
          </a:ln>
        </p:spPr>
        <p:txBody>
          <a:bodyPr wrap="square">
            <a:spAutoFit/>
          </a:bodyPr>
          <a:lstStyle/>
          <a:p>
            <a:pPr lvl="1" indent="-457200"/>
            <a:r>
              <a:rPr lang="en-US" sz="2000" dirty="0" smtClean="0">
                <a:solidFill>
                  <a:srgbClr val="264D74"/>
                </a:solidFill>
              </a:rPr>
              <a:t>III.1. </a:t>
            </a:r>
            <a:r>
              <a:rPr lang="en-GB" sz="2000" dirty="0" smtClean="0"/>
              <a:t>Status of CMP Roadmap in SGRI (for information by regulators)</a:t>
            </a:r>
            <a:endParaRPr lang="es-ES" sz="2000" dirty="0" smtClean="0"/>
          </a:p>
          <a:p>
            <a:pPr lvl="1" indent="-457200">
              <a:lnSpc>
                <a:spcPct val="150000"/>
              </a:lnSpc>
            </a:pPr>
            <a:r>
              <a:rPr lang="es-ES" sz="2000" dirty="0" smtClean="0">
                <a:solidFill>
                  <a:srgbClr val="264D74"/>
                </a:solidFill>
              </a:rPr>
              <a:t>I</a:t>
            </a:r>
            <a:r>
              <a:rPr lang="en-US" sz="2000" dirty="0" smtClean="0">
                <a:solidFill>
                  <a:srgbClr val="264D74"/>
                </a:solidFill>
              </a:rPr>
              <a:t>II.2. </a:t>
            </a:r>
            <a:r>
              <a:rPr lang="en-GB" sz="2000" dirty="0" smtClean="0"/>
              <a:t>Detailed proposal on surrender and LT UIOLI (for information by TSOs)</a:t>
            </a:r>
          </a:p>
          <a:p>
            <a:pPr lvl="1" indent="-457200">
              <a:lnSpc>
                <a:spcPct val="150000"/>
              </a:lnSpc>
            </a:pPr>
            <a:r>
              <a:rPr lang="es-ES" sz="2000" dirty="0" smtClean="0"/>
              <a:t>I</a:t>
            </a:r>
            <a:r>
              <a:rPr lang="en-US" sz="2000" dirty="0" smtClean="0"/>
              <a:t>II.3. Next </a:t>
            </a:r>
            <a:r>
              <a:rPr lang="en-GB" sz="2000" dirty="0" smtClean="0"/>
              <a:t>steps and calendar (for discussion)</a:t>
            </a:r>
            <a:endParaRPr lang="en-US" sz="2000" dirty="0" smtClean="0">
              <a:solidFill>
                <a:srgbClr val="264D74"/>
              </a:solidFill>
            </a:endParaRPr>
          </a:p>
        </p:txBody>
      </p:sp>
      <p:graphicFrame>
        <p:nvGraphicFramePr>
          <p:cNvPr id="5" name="4 Tabla"/>
          <p:cNvGraphicFramePr>
            <a:graphicFrameLocks noGrp="1"/>
          </p:cNvGraphicFramePr>
          <p:nvPr/>
        </p:nvGraphicFramePr>
        <p:xfrm>
          <a:off x="467544" y="3933056"/>
          <a:ext cx="8208911" cy="1563043"/>
        </p:xfrm>
        <a:graphic>
          <a:graphicData uri="http://schemas.openxmlformats.org/drawingml/2006/table">
            <a:tbl>
              <a:tblPr firstRow="1" bandRow="1">
                <a:tableStyleId>{5C22544A-7EE6-4342-B048-85BDC9FD1C3A}</a:tableStyleId>
              </a:tblPr>
              <a:tblGrid>
                <a:gridCol w="4277275"/>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Oct.2013</a:t>
                      </a:r>
                      <a:endParaRPr lang="es-ES" sz="140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CMP </a:t>
                      </a:r>
                      <a:r>
                        <a:rPr lang="en-GB" sz="1400" dirty="0">
                          <a:latin typeface="Arial"/>
                          <a:ea typeface="Times New Roman"/>
                          <a:cs typeface="Arial"/>
                        </a:rPr>
                        <a:t>harmonisation in the whole region (including UIOLI firm ST)</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Oct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Jul. 2016</a:t>
                      </a:r>
                      <a:endParaRPr lang="es-ES" sz="1400" dirty="0">
                        <a:latin typeface="Arial"/>
                        <a:ea typeface="Times New Roman"/>
                        <a:cs typeface="Times New Roman"/>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a:t>
            </a:r>
            <a:r>
              <a:rPr lang="en-GB" sz="2400" dirty="0" smtClean="0"/>
              <a:t>Status of CMP Roadmap in SGRI</a:t>
            </a:r>
            <a:endParaRPr lang="en-US" sz="2400" dirty="0" smtClean="0">
              <a:solidFill>
                <a:srgbClr val="FF0000"/>
              </a:solidFill>
            </a:endParaRPr>
          </a:p>
        </p:txBody>
      </p:sp>
      <p:sp>
        <p:nvSpPr>
          <p:cNvPr id="8" name="7 Rectángulo"/>
          <p:cNvSpPr/>
          <p:nvPr/>
        </p:nvSpPr>
        <p:spPr>
          <a:xfrm>
            <a:off x="611560" y="3068960"/>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4247317"/>
          </a:xfrm>
          <a:prstGeom prst="rect">
            <a:avLst/>
          </a:prstGeom>
        </p:spPr>
        <p:txBody>
          <a:bodyPr wrap="square">
            <a:spAutoFit/>
          </a:bodyPr>
          <a:lstStyle/>
          <a:p>
            <a:r>
              <a:rPr lang="en-US" b="1" u="sng" dirty="0" smtClean="0"/>
              <a:t>Agreed issues</a:t>
            </a:r>
          </a:p>
          <a:p>
            <a:endParaRPr lang="en-US" b="1" u="sng" dirty="0" smtClean="0"/>
          </a:p>
          <a:p>
            <a:pPr marL="361950" lvl="0" indent="-361950">
              <a:buFont typeface="Arial" pitchFamily="34" charset="0"/>
              <a:buChar char="•"/>
            </a:pPr>
            <a:r>
              <a:rPr lang="en-GB" dirty="0" smtClean="0"/>
              <a:t>TSOs must </a:t>
            </a:r>
            <a:r>
              <a:rPr lang="en-GB" b="1" dirty="0" smtClean="0"/>
              <a:t>accept any surrender capacity except for DA and WD</a:t>
            </a:r>
            <a:r>
              <a:rPr lang="en-GB" dirty="0" smtClean="0"/>
              <a:t>. Total and </a:t>
            </a:r>
            <a:r>
              <a:rPr lang="en-GB" b="1" dirty="0" smtClean="0"/>
              <a:t>partial</a:t>
            </a:r>
            <a:r>
              <a:rPr lang="en-GB" dirty="0" smtClean="0"/>
              <a:t> surrender, both in quantity and period will be accepted.</a:t>
            </a:r>
            <a:endParaRPr lang="es-ES" dirty="0" smtClean="0"/>
          </a:p>
          <a:p>
            <a:pPr marL="361950" lvl="0" indent="-361950">
              <a:buFont typeface="Arial" pitchFamily="34" charset="0"/>
              <a:buChar char="•"/>
            </a:pPr>
            <a:r>
              <a:rPr lang="en-GB" dirty="0" smtClean="0"/>
              <a:t>Shippers </a:t>
            </a:r>
            <a:r>
              <a:rPr lang="en-GB" b="1" dirty="0" smtClean="0"/>
              <a:t>cannot impose conditions </a:t>
            </a:r>
            <a:r>
              <a:rPr lang="en-GB" dirty="0" smtClean="0"/>
              <a:t>on the sale of their surrendered capacity.</a:t>
            </a:r>
            <a:endParaRPr lang="es-ES" dirty="0" smtClean="0"/>
          </a:p>
          <a:p>
            <a:pPr marL="361950" lvl="0" indent="-361950">
              <a:buFont typeface="Arial" pitchFamily="34" charset="0"/>
              <a:buChar char="•"/>
            </a:pPr>
            <a:r>
              <a:rPr lang="en-GB" dirty="0" smtClean="0"/>
              <a:t>Primary holders retain </a:t>
            </a:r>
            <a:r>
              <a:rPr lang="en-GB" b="1" dirty="0" smtClean="0"/>
              <a:t>rights and obligations </a:t>
            </a:r>
            <a:r>
              <a:rPr lang="en-GB" dirty="0" smtClean="0"/>
              <a:t>till the surrender capacity is allocated.</a:t>
            </a:r>
            <a:endParaRPr lang="es-ES" dirty="0" smtClean="0"/>
          </a:p>
          <a:p>
            <a:pPr marL="361950" lvl="0" indent="-361950">
              <a:buFont typeface="Arial" pitchFamily="34" charset="0"/>
              <a:buChar char="•"/>
            </a:pPr>
            <a:r>
              <a:rPr lang="en-GB" b="1" dirty="0" smtClean="0"/>
              <a:t>Surrendered capacity to be reallocated only after all the available bundled capacity has been allocated</a:t>
            </a:r>
            <a:r>
              <a:rPr lang="en-GB" dirty="0" smtClean="0"/>
              <a:t>. If available unbundled capacity exists:</a:t>
            </a:r>
            <a:endParaRPr lang="es-ES" dirty="0" smtClean="0"/>
          </a:p>
          <a:p>
            <a:pPr marL="819150" lvl="1" indent="-361950">
              <a:buFont typeface="Wingdings" pitchFamily="2" charset="2"/>
              <a:buChar char="Ø"/>
            </a:pPr>
            <a:r>
              <a:rPr lang="en-GB" dirty="0" smtClean="0"/>
              <a:t>TSOs sell the bundled surrendered capacity in first place or</a:t>
            </a:r>
            <a:endParaRPr lang="es-ES" dirty="0" smtClean="0"/>
          </a:p>
          <a:p>
            <a:pPr marL="819150" lvl="1" indent="-361950">
              <a:buFont typeface="Wingdings" pitchFamily="2" charset="2"/>
              <a:buChar char="Ø"/>
            </a:pPr>
            <a:r>
              <a:rPr lang="en-GB" dirty="0" smtClean="0"/>
              <a:t>TSOs unbundle the surrendered capacity, and sell part of it once bundled to the available unbundled capacity. There is a risk that the initial holder of the bundled product ends up with only part of its surrendered bundled capacity sold and he retains his rights and obligations for the other part of the surrendered bundled product (under discussion </a:t>
            </a:r>
            <a:r>
              <a:rPr lang="en-US" dirty="0" smtClean="0"/>
              <a:t>within the CAM TF of ACER). </a:t>
            </a:r>
            <a:endParaRPr lang="es-ES" dirty="0" smtClean="0"/>
          </a:p>
        </p:txBody>
      </p:sp>
      <p:sp>
        <p:nvSpPr>
          <p:cNvPr id="9" name="8 Rectángulo"/>
          <p:cNvSpPr/>
          <p:nvPr/>
        </p:nvSpPr>
        <p:spPr>
          <a:xfrm>
            <a:off x="395536" y="1484784"/>
            <a:ext cx="623760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2862322"/>
          </a:xfrm>
          <a:prstGeom prst="rect">
            <a:avLst/>
          </a:prstGeom>
        </p:spPr>
        <p:txBody>
          <a:bodyPr wrap="square">
            <a:spAutoFit/>
          </a:bodyPr>
          <a:lstStyle/>
          <a:p>
            <a:r>
              <a:rPr lang="en-US" b="1" u="sng" dirty="0" smtClean="0"/>
              <a:t>Agreed issues (cont.)</a:t>
            </a:r>
          </a:p>
          <a:p>
            <a:endParaRPr lang="en-US" b="1" u="sng" dirty="0" smtClean="0"/>
          </a:p>
          <a:p>
            <a:pPr marL="361950" lvl="0" indent="-361950">
              <a:buFont typeface="Arial" pitchFamily="34" charset="0"/>
              <a:buChar char="•"/>
            </a:pPr>
            <a:r>
              <a:rPr lang="en-GB" dirty="0" smtClean="0"/>
              <a:t>Surrendered capacity will be sold as </a:t>
            </a:r>
            <a:r>
              <a:rPr lang="en-GB" b="1" dirty="0" smtClean="0"/>
              <a:t>short term products </a:t>
            </a:r>
            <a:r>
              <a:rPr lang="en-GB" dirty="0" smtClean="0"/>
              <a:t>(yearly products as quarterly and monthly products, quarterly products as monthly products), surrendered monthly products remain the same.</a:t>
            </a:r>
            <a:endParaRPr lang="es-ES" dirty="0" smtClean="0"/>
          </a:p>
          <a:p>
            <a:pPr marL="361950" lvl="0" indent="-361950">
              <a:buFont typeface="Arial" pitchFamily="34" charset="0"/>
              <a:buChar char="•"/>
            </a:pPr>
            <a:r>
              <a:rPr lang="en-GB" dirty="0" smtClean="0"/>
              <a:t>When several surrendered equivalent products exist, the allocation priority will be </a:t>
            </a:r>
            <a:r>
              <a:rPr lang="en-GB" b="1" dirty="0" smtClean="0"/>
              <a:t>time stamp</a:t>
            </a:r>
            <a:r>
              <a:rPr lang="en-GB" dirty="0" smtClean="0"/>
              <a:t>.</a:t>
            </a:r>
            <a:endParaRPr lang="es-ES" dirty="0" smtClean="0"/>
          </a:p>
          <a:p>
            <a:pPr marL="361950" lvl="0" indent="-361950">
              <a:buFont typeface="Arial" pitchFamily="34" charset="0"/>
              <a:buChar char="•"/>
            </a:pPr>
            <a:r>
              <a:rPr lang="en-GB" dirty="0" smtClean="0"/>
              <a:t>Primary capacity holder will </a:t>
            </a:r>
            <a:r>
              <a:rPr lang="en-GB" b="1" dirty="0" smtClean="0"/>
              <a:t>not receive any revenue </a:t>
            </a:r>
            <a:r>
              <a:rPr lang="en-GB" dirty="0" smtClean="0"/>
              <a:t>coming from the sale of his surrendered capacity. </a:t>
            </a:r>
          </a:p>
          <a:p>
            <a:pPr marL="361950" lvl="0" indent="-361950">
              <a:buFont typeface="Arial" pitchFamily="34" charset="0"/>
              <a:buChar char="•"/>
            </a:pPr>
            <a:endParaRPr lang="en-GB" dirty="0" smtClean="0"/>
          </a:p>
        </p:txBody>
      </p:sp>
      <p:sp>
        <p:nvSpPr>
          <p:cNvPr id="9" name="8 Rectángulo"/>
          <p:cNvSpPr/>
          <p:nvPr/>
        </p:nvSpPr>
        <p:spPr>
          <a:xfrm>
            <a:off x="395536" y="1484784"/>
            <a:ext cx="630172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844824"/>
            <a:ext cx="8892480" cy="4678204"/>
          </a:xfrm>
          <a:prstGeom prst="rect">
            <a:avLst/>
          </a:prstGeom>
        </p:spPr>
        <p:txBody>
          <a:bodyPr wrap="square">
            <a:spAutoFit/>
          </a:bodyPr>
          <a:lstStyle/>
          <a:p>
            <a:pPr marL="361950" indent="-361950" algn="just">
              <a:buFont typeface="Arial" pitchFamily="34" charset="0"/>
              <a:buChar char="•"/>
            </a:pPr>
            <a:endParaRPr lang="en-GB" sz="1400" dirty="0" smtClean="0"/>
          </a:p>
          <a:p>
            <a:pPr marL="361950" indent="-361950" algn="just"/>
            <a:r>
              <a:rPr lang="en-US" b="1" u="sng" dirty="0" smtClean="0"/>
              <a:t>Points under discussion</a:t>
            </a:r>
          </a:p>
          <a:p>
            <a:pPr marL="361950" indent="-361950" algn="just">
              <a:buFont typeface="Arial" pitchFamily="34" charset="0"/>
              <a:buChar char="•"/>
            </a:pPr>
            <a:endParaRPr lang="en-GB" sz="1400" dirty="0" smtClean="0"/>
          </a:p>
          <a:p>
            <a:pPr marL="361950" indent="-361950" algn="just">
              <a:buFont typeface="Arial" pitchFamily="34" charset="0"/>
              <a:buChar char="•"/>
            </a:pPr>
            <a:r>
              <a:rPr lang="en-GB" dirty="0" smtClean="0"/>
              <a:t>Allocation of available </a:t>
            </a:r>
            <a:r>
              <a:rPr lang="en-GB" b="1" dirty="0" smtClean="0"/>
              <a:t>unbundled capacity </a:t>
            </a:r>
            <a:r>
              <a:rPr lang="en-GB" dirty="0" smtClean="0"/>
              <a:t>before the allocation of surrendered capacity.</a:t>
            </a:r>
            <a:endParaRPr lang="es-ES" dirty="0" smtClean="0"/>
          </a:p>
          <a:p>
            <a:pPr marL="819150" lvl="1" indent="-361950" algn="just">
              <a:buFont typeface="Wingdings" pitchFamily="2" charset="2"/>
              <a:buChar char="ü"/>
            </a:pPr>
            <a:r>
              <a:rPr lang="en-GB" dirty="0" smtClean="0"/>
              <a:t>Preference for bundled it</a:t>
            </a:r>
            <a:endParaRPr lang="es-ES" dirty="0" smtClean="0"/>
          </a:p>
          <a:p>
            <a:pPr marL="361950" indent="-361950" algn="just">
              <a:buFont typeface="Arial" pitchFamily="34" charset="0"/>
              <a:buChar char="•"/>
            </a:pPr>
            <a:r>
              <a:rPr lang="en-GB" dirty="0" smtClean="0"/>
              <a:t>Surrender of </a:t>
            </a:r>
            <a:r>
              <a:rPr lang="en-GB" b="1" dirty="0" smtClean="0"/>
              <a:t>monthly products</a:t>
            </a:r>
            <a:endParaRPr lang="es-ES" b="1" dirty="0" smtClean="0"/>
          </a:p>
          <a:p>
            <a:pPr marL="819150" lvl="1" indent="-361950" algn="just">
              <a:buFont typeface="Wingdings" pitchFamily="2" charset="2"/>
              <a:buChar char="ü"/>
            </a:pPr>
            <a:r>
              <a:rPr lang="en-GB" dirty="0" smtClean="0"/>
              <a:t>TSOs cannot accept surrender of monthly products bought in the rolling monthly auction, since they cannot be sold due to the schedule of the auctions (under CAM network monthly products are commercialised through rolling monthly auctions).</a:t>
            </a:r>
            <a:endParaRPr lang="es-ES" dirty="0" smtClean="0"/>
          </a:p>
          <a:p>
            <a:pPr marL="361950" indent="-361950" algn="just">
              <a:buFont typeface="Arial" pitchFamily="34" charset="0"/>
              <a:buChar char="•"/>
            </a:pPr>
            <a:r>
              <a:rPr lang="en-GB" dirty="0" smtClean="0"/>
              <a:t>Possible fees for users that surrender capacity</a:t>
            </a:r>
            <a:endParaRPr lang="es-ES" dirty="0" smtClean="0"/>
          </a:p>
          <a:p>
            <a:pPr marL="819150" lvl="1" indent="-361950" algn="just">
              <a:buFont typeface="Wingdings" pitchFamily="2" charset="2"/>
              <a:buChar char="ü"/>
            </a:pPr>
            <a:r>
              <a:rPr lang="en-GB" dirty="0" smtClean="0"/>
              <a:t>TSOs consider that primary holders should be charged with a fee for reselling the surrendered capacity in order to dismiss users from hoarding. </a:t>
            </a:r>
            <a:endParaRPr lang="es-ES" dirty="0" smtClean="0"/>
          </a:p>
          <a:p>
            <a:pPr marL="361950" indent="-361950" algn="just">
              <a:buFont typeface="Arial" pitchFamily="34" charset="0"/>
              <a:buChar char="•"/>
            </a:pPr>
            <a:r>
              <a:rPr lang="en-GB" dirty="0" smtClean="0"/>
              <a:t>If surrendered capacity is reallocated at a price lower than the initial price. </a:t>
            </a:r>
            <a:endParaRPr lang="es-ES" dirty="0" smtClean="0"/>
          </a:p>
          <a:p>
            <a:pPr marL="819150" lvl="1" indent="-361950" algn="just">
              <a:buFont typeface="Wingdings" pitchFamily="2" charset="2"/>
              <a:buChar char="ü"/>
            </a:pPr>
            <a:r>
              <a:rPr lang="en-GB" dirty="0" smtClean="0"/>
              <a:t>TSOs’ proposal is to charge primary holders the difference if the surrendered capacity is resold at a lower price than the one paid by the primary holder. </a:t>
            </a:r>
            <a:endParaRPr lang="es-ES" dirty="0"/>
          </a:p>
        </p:txBody>
      </p:sp>
      <p:sp>
        <p:nvSpPr>
          <p:cNvPr id="9" name="8 Rectángulo"/>
          <p:cNvSpPr/>
          <p:nvPr/>
        </p:nvSpPr>
        <p:spPr>
          <a:xfrm>
            <a:off x="395536" y="1484784"/>
            <a:ext cx="6365845"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Capacity surrender </a:t>
            </a:r>
            <a:r>
              <a:rPr lang="en-US" dirty="0" smtClean="0">
                <a:solidFill>
                  <a:schemeClr val="bg1"/>
                </a:solidFill>
              </a:rPr>
              <a:t>by October 2013 (III)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pic>
        <p:nvPicPr>
          <p:cNvPr id="232449" name="Picture 1"/>
          <p:cNvPicPr>
            <a:picLocks noChangeAspect="1" noChangeArrowheads="1"/>
          </p:cNvPicPr>
          <p:nvPr/>
        </p:nvPicPr>
        <p:blipFill>
          <a:blip r:embed="rId2" cstate="print"/>
          <a:srcRect/>
          <a:stretch>
            <a:fillRect/>
          </a:stretch>
        </p:blipFill>
        <p:spPr bwMode="auto">
          <a:xfrm>
            <a:off x="1259632" y="1412776"/>
            <a:ext cx="6457950" cy="5165725"/>
          </a:xfrm>
          <a:prstGeom prst="rect">
            <a:avLst/>
          </a:prstGeom>
          <a:noFill/>
          <a:ln w="9525">
            <a:noFill/>
            <a:miter lim="800000"/>
            <a:headEnd/>
            <a:tailEnd/>
          </a:ln>
          <a:effectLst/>
        </p:spPr>
      </p:pic>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4678204"/>
          </a:xfrm>
          <a:prstGeom prst="rect">
            <a:avLst/>
          </a:prstGeom>
        </p:spPr>
        <p:txBody>
          <a:bodyPr wrap="square">
            <a:spAutoFit/>
          </a:bodyPr>
          <a:lstStyle/>
          <a:p>
            <a:pPr algn="just"/>
            <a:r>
              <a:rPr lang="en-US" b="1" u="sng" dirty="0" smtClean="0"/>
              <a:t>Agreed issues</a:t>
            </a:r>
          </a:p>
          <a:p>
            <a:pPr algn="just"/>
            <a:endParaRPr lang="en-US" sz="1000" b="1" u="sng" dirty="0" smtClean="0"/>
          </a:p>
          <a:p>
            <a:pPr marL="266700" lvl="0" indent="-266700" algn="just">
              <a:buFont typeface="Arial" pitchFamily="34" charset="0"/>
              <a:buChar char="•"/>
            </a:pPr>
            <a:r>
              <a:rPr lang="en-GB" dirty="0" smtClean="0"/>
              <a:t>Affected contracts: </a:t>
            </a:r>
            <a:r>
              <a:rPr lang="en-GB" b="1" dirty="0" smtClean="0"/>
              <a:t>contracts with duration of more than one year </a:t>
            </a:r>
            <a:r>
              <a:rPr lang="en-GB" dirty="0" smtClean="0"/>
              <a:t>or recurring quarters covering at least two years, for bundled and unbundled capacity.</a:t>
            </a:r>
            <a:endParaRPr lang="es-ES" dirty="0" smtClean="0"/>
          </a:p>
          <a:p>
            <a:pPr marL="266700" lvl="0" indent="-266700" algn="just">
              <a:buFont typeface="Arial" pitchFamily="34" charset="0"/>
              <a:buChar char="•"/>
            </a:pPr>
            <a:r>
              <a:rPr lang="en-GB" dirty="0" smtClean="0"/>
              <a:t>TSOs </a:t>
            </a:r>
            <a:r>
              <a:rPr lang="en-GB" b="1" dirty="0" smtClean="0"/>
              <a:t>make an analysis in advance of the auctions</a:t>
            </a:r>
            <a:r>
              <a:rPr lang="en-GB" dirty="0" smtClean="0"/>
              <a:t>, to know if there are underutilised contracts and if this capacity has been offered to the market. If capacity requests could not be satisfied due to lack of capacity, the UIOLI mechanism will be applied and the capacity will be released.</a:t>
            </a:r>
            <a:endParaRPr lang="es-ES" dirty="0" smtClean="0"/>
          </a:p>
          <a:p>
            <a:pPr marL="266700" lvl="0" indent="-266700" algn="just">
              <a:buFont typeface="Arial" pitchFamily="34" charset="0"/>
              <a:buChar char="•"/>
            </a:pPr>
            <a:r>
              <a:rPr lang="en-GB" b="1" dirty="0" smtClean="0"/>
              <a:t>NRAs will establish a common approach of what “capacity offered under reasonable conditions”</a:t>
            </a:r>
            <a:r>
              <a:rPr lang="en-GB" dirty="0" smtClean="0"/>
              <a:t> mean.</a:t>
            </a:r>
            <a:endParaRPr lang="es-ES" dirty="0" smtClean="0"/>
          </a:p>
          <a:p>
            <a:pPr marL="266700" lvl="0" indent="-266700" algn="just">
              <a:buFont typeface="Arial" pitchFamily="34" charset="0"/>
              <a:buChar char="•"/>
            </a:pPr>
            <a:r>
              <a:rPr lang="en-GB" dirty="0" smtClean="0"/>
              <a:t>TSOs provide annually NRAs with information to monitor capacity use.</a:t>
            </a:r>
            <a:endParaRPr lang="es-ES" dirty="0" smtClean="0"/>
          </a:p>
          <a:p>
            <a:pPr marL="266700" lvl="0" indent="-266700" algn="just">
              <a:buFont typeface="Arial" pitchFamily="34" charset="0"/>
              <a:buChar char="•"/>
            </a:pPr>
            <a:r>
              <a:rPr lang="en-GB" b="1" dirty="0" smtClean="0"/>
              <a:t>80%</a:t>
            </a:r>
            <a:r>
              <a:rPr lang="en-GB" dirty="0" smtClean="0"/>
              <a:t> is the minimum utilization rate required to avoid application: </a:t>
            </a:r>
          </a:p>
          <a:p>
            <a:pPr marL="723900" lvl="1" indent="-266700" algn="just">
              <a:buFont typeface="Wingdings" pitchFamily="2" charset="2"/>
              <a:buChar char="ü"/>
            </a:pPr>
            <a:r>
              <a:rPr lang="en-GB" dirty="0" smtClean="0"/>
              <a:t>Every year, capacity use in two periods (April-September and October-March) will be analysed. Systematically </a:t>
            </a:r>
            <a:r>
              <a:rPr lang="en-GB" dirty="0" err="1" smtClean="0"/>
              <a:t>renominations</a:t>
            </a:r>
            <a:r>
              <a:rPr lang="en-GB" dirty="0" smtClean="0"/>
              <a:t> downwards will be also analysed too.</a:t>
            </a:r>
          </a:p>
          <a:p>
            <a:pPr marL="723900" lvl="1" indent="-266700" algn="just">
              <a:buFont typeface="Wingdings" pitchFamily="2" charset="2"/>
              <a:buChar char="ü"/>
            </a:pPr>
            <a:r>
              <a:rPr lang="en-GB" dirty="0" smtClean="0"/>
              <a:t>An average utilisation over 80% during one of the two periods must be sufficient to avoid the UIOLI</a:t>
            </a:r>
            <a:endParaRPr lang="es-ES" dirty="0" smtClean="0"/>
          </a:p>
        </p:txBody>
      </p:sp>
      <p:sp>
        <p:nvSpPr>
          <p:cNvPr id="9" name="8 Rectángulo"/>
          <p:cNvSpPr/>
          <p:nvPr/>
        </p:nvSpPr>
        <p:spPr>
          <a:xfrm>
            <a:off x="395536" y="1484784"/>
            <a:ext cx="507914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646331"/>
          </a:xfrm>
          <a:prstGeom prst="rect">
            <a:avLst/>
          </a:prstGeom>
        </p:spPr>
        <p:txBody>
          <a:bodyPr wrap="square">
            <a:spAutoFit/>
          </a:bodyPr>
          <a:lstStyle/>
          <a:p>
            <a:r>
              <a:rPr lang="en-US" b="1" u="sng" dirty="0" smtClean="0"/>
              <a:t>Agreed issues (cont.)</a:t>
            </a:r>
          </a:p>
          <a:p>
            <a:endParaRPr lang="en-US" b="1" u="sng" dirty="0" smtClean="0"/>
          </a:p>
        </p:txBody>
      </p:sp>
      <p:sp>
        <p:nvSpPr>
          <p:cNvPr id="9" name="8 Rectángulo"/>
          <p:cNvSpPr/>
          <p:nvPr/>
        </p:nvSpPr>
        <p:spPr>
          <a:xfrm>
            <a:off x="395536" y="1484784"/>
            <a:ext cx="5143267"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a:t>
            </a:r>
            <a:endParaRPr lang="es-ES" dirty="0">
              <a:solidFill>
                <a:schemeClr val="bg1"/>
              </a:solidFill>
            </a:endParaRPr>
          </a:p>
        </p:txBody>
      </p:sp>
      <p:sp>
        <p:nvSpPr>
          <p:cNvPr id="7" name="6 Rectángulo"/>
          <p:cNvSpPr/>
          <p:nvPr/>
        </p:nvSpPr>
        <p:spPr>
          <a:xfrm>
            <a:off x="467544" y="2564904"/>
            <a:ext cx="8208912" cy="2308324"/>
          </a:xfrm>
          <a:prstGeom prst="rect">
            <a:avLst/>
          </a:prstGeom>
        </p:spPr>
        <p:txBody>
          <a:bodyPr wrap="square">
            <a:spAutoFit/>
          </a:bodyPr>
          <a:lstStyle/>
          <a:p>
            <a:pPr marL="266700" lvl="0" indent="-266700" algn="just">
              <a:buFont typeface="Arial" pitchFamily="34" charset="0"/>
              <a:buChar char="•"/>
            </a:pPr>
            <a:r>
              <a:rPr lang="en-GB" b="1" dirty="0" smtClean="0"/>
              <a:t>Primary holders retain rights and obligations </a:t>
            </a:r>
            <a:r>
              <a:rPr lang="en-GB" dirty="0" smtClean="0"/>
              <a:t>till the released capacity is allocated.</a:t>
            </a:r>
          </a:p>
          <a:p>
            <a:pPr marL="266700" lvl="0" indent="-266700" algn="just">
              <a:buFont typeface="Arial" pitchFamily="34" charset="0"/>
              <a:buChar char="•"/>
            </a:pPr>
            <a:endParaRPr lang="es-ES" dirty="0" smtClean="0"/>
          </a:p>
          <a:p>
            <a:pPr marL="266700" lvl="0" indent="-266700" algn="just">
              <a:buFont typeface="Arial" pitchFamily="34" charset="0"/>
              <a:buChar char="•"/>
            </a:pPr>
            <a:r>
              <a:rPr lang="en-GB" dirty="0" smtClean="0"/>
              <a:t>Released capacity </a:t>
            </a:r>
            <a:r>
              <a:rPr lang="en-GB" b="1" dirty="0" smtClean="0"/>
              <a:t>to be offered in quarterly capacity auctions </a:t>
            </a:r>
            <a:r>
              <a:rPr lang="en-GB" dirty="0" smtClean="0"/>
              <a:t>(June) .</a:t>
            </a:r>
          </a:p>
          <a:p>
            <a:pPr marL="266700" lvl="0" indent="-266700" algn="just"/>
            <a:endParaRPr lang="es-ES" dirty="0" smtClean="0"/>
          </a:p>
          <a:p>
            <a:pPr marL="266700" lvl="0" indent="-266700" algn="just">
              <a:buFont typeface="Arial" pitchFamily="34" charset="0"/>
              <a:buChar char="•"/>
            </a:pPr>
            <a:r>
              <a:rPr lang="en-GB" dirty="0" smtClean="0"/>
              <a:t>When there is a difference between the duration of capacity products released and requested, the products allocated will follow the CAM NC standard products. </a:t>
            </a:r>
            <a:endParaRPr lang="es-E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9" name="8 Rectángulo"/>
          <p:cNvSpPr/>
          <p:nvPr/>
        </p:nvSpPr>
        <p:spPr>
          <a:xfrm>
            <a:off x="395536" y="1484784"/>
            <a:ext cx="520738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UIOLI LT </a:t>
            </a:r>
            <a:r>
              <a:rPr lang="en-US" dirty="0" smtClean="0">
                <a:solidFill>
                  <a:schemeClr val="bg1"/>
                </a:solidFill>
              </a:rPr>
              <a:t>by October 2013 (III)</a:t>
            </a:r>
            <a:endParaRPr lang="es-ES" dirty="0">
              <a:solidFill>
                <a:schemeClr val="bg1"/>
              </a:solidFill>
            </a:endParaRPr>
          </a:p>
        </p:txBody>
      </p:sp>
      <p:sp>
        <p:nvSpPr>
          <p:cNvPr id="7" name="6 Rectángulo"/>
          <p:cNvSpPr/>
          <p:nvPr/>
        </p:nvSpPr>
        <p:spPr>
          <a:xfrm>
            <a:off x="395536" y="1988840"/>
            <a:ext cx="8208912" cy="4247317"/>
          </a:xfrm>
          <a:prstGeom prst="rect">
            <a:avLst/>
          </a:prstGeom>
        </p:spPr>
        <p:txBody>
          <a:bodyPr wrap="square">
            <a:spAutoFit/>
          </a:bodyPr>
          <a:lstStyle/>
          <a:p>
            <a:pPr marL="266700" indent="-266700" algn="just"/>
            <a:r>
              <a:rPr lang="en-US" b="1" u="sng" dirty="0" smtClean="0"/>
              <a:t>Points under discussion/ to be proposed initially by TSOs</a:t>
            </a:r>
          </a:p>
          <a:p>
            <a:pPr marL="266700" indent="-266700" algn="just">
              <a:buFont typeface="Arial" pitchFamily="34" charset="0"/>
              <a:buChar char="•"/>
            </a:pPr>
            <a:endParaRPr lang="en-GB" dirty="0" smtClean="0"/>
          </a:p>
          <a:p>
            <a:pPr marL="266700" indent="-266700" algn="just"/>
            <a:endParaRPr lang="en-GB" dirty="0" smtClean="0"/>
          </a:p>
          <a:p>
            <a:pPr marL="266700" indent="-266700" algn="just">
              <a:buFont typeface="Arial" pitchFamily="34" charset="0"/>
              <a:buChar char="•"/>
            </a:pPr>
            <a:r>
              <a:rPr lang="en-GB" dirty="0" smtClean="0"/>
              <a:t>The formula to calculate the capacity use.</a:t>
            </a:r>
            <a:endParaRPr lang="es-ES" dirty="0" smtClean="0"/>
          </a:p>
          <a:p>
            <a:pPr marL="266700" indent="-266700" algn="just"/>
            <a:r>
              <a:rPr lang="en-GB" dirty="0" smtClean="0"/>
              <a:t>	Some examples are required for an appropriate assessment: Average use </a:t>
            </a:r>
          </a:p>
          <a:p>
            <a:pPr marL="266700" indent="-266700" algn="just"/>
            <a:endParaRPr lang="en-GB" dirty="0" smtClean="0"/>
          </a:p>
          <a:p>
            <a:pPr marL="266700" lvl="0" indent="-266700" algn="just">
              <a:buFont typeface="Arial" pitchFamily="34" charset="0"/>
              <a:buChar char="•"/>
            </a:pPr>
            <a:r>
              <a:rPr lang="en-GB" dirty="0" smtClean="0"/>
              <a:t>How to release the underused capacity of year n, if the shipper has a different booked capacity in year n+1 (i.e., capacity booked in year  n+1 is lower that the underused capacity in year n).</a:t>
            </a:r>
          </a:p>
          <a:p>
            <a:pPr marL="266700" lvl="0" indent="-266700" algn="just"/>
            <a:endParaRPr lang="en-GB" dirty="0" smtClean="0"/>
          </a:p>
          <a:p>
            <a:pPr marL="266700" indent="-266700" algn="just">
              <a:buFont typeface="Arial" pitchFamily="34" charset="0"/>
              <a:buChar char="•"/>
            </a:pPr>
            <a:r>
              <a:rPr lang="en-GB" dirty="0" smtClean="0"/>
              <a:t>What can be considered as “systematically </a:t>
            </a:r>
            <a:r>
              <a:rPr lang="en-GB" dirty="0" err="1" smtClean="0"/>
              <a:t>renominations</a:t>
            </a:r>
            <a:r>
              <a:rPr lang="en-GB" dirty="0" smtClean="0"/>
              <a:t> downwards” and how to calculate it.</a:t>
            </a:r>
          </a:p>
          <a:p>
            <a:pPr marL="266700" lvl="0" indent="-266700" algn="just">
              <a:buFont typeface="Arial" pitchFamily="34" charset="0"/>
              <a:buChar char="•"/>
            </a:pPr>
            <a:endParaRPr lang="es-ES" dirty="0" smtClean="0"/>
          </a:p>
          <a:p>
            <a:pPr marL="266700" indent="-266700" algn="just">
              <a:buFont typeface="Arial" pitchFamily="34" charset="0"/>
              <a:buChar char="•"/>
            </a:pPr>
            <a:endParaRPr lang="en-GB" dirty="0" smtClean="0"/>
          </a:p>
          <a:p>
            <a:pPr marL="266700" indent="-266700" algn="just"/>
            <a:endParaRPr lang="es-ES"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1988840"/>
            <a:ext cx="8892480" cy="1200329"/>
          </a:xfrm>
          <a:prstGeom prst="rect">
            <a:avLst/>
          </a:prstGeom>
        </p:spPr>
        <p:txBody>
          <a:bodyPr wrap="square">
            <a:spAutoFit/>
          </a:bodyPr>
          <a:lstStyle/>
          <a:p>
            <a:r>
              <a:rPr lang="en-US" b="1" u="sng" dirty="0" smtClean="0"/>
              <a:t>Agreed issues</a:t>
            </a:r>
          </a:p>
          <a:p>
            <a:endParaRPr lang="en-US" b="1" u="sng" dirty="0" smtClean="0"/>
          </a:p>
          <a:p>
            <a:endParaRPr lang="en-US" b="1" u="sng" dirty="0" smtClean="0"/>
          </a:p>
          <a:p>
            <a:endParaRPr lang="en-US" b="1" u="sng" dirty="0" smtClean="0"/>
          </a:p>
        </p:txBody>
      </p:sp>
      <p:sp>
        <p:nvSpPr>
          <p:cNvPr id="9" name="8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a:t>
            </a:r>
            <a:endParaRPr lang="es-ES" dirty="0">
              <a:solidFill>
                <a:schemeClr val="bg1"/>
              </a:solidFill>
            </a:endParaRPr>
          </a:p>
        </p:txBody>
      </p:sp>
      <p:sp>
        <p:nvSpPr>
          <p:cNvPr id="215041" name="Rectangle 1"/>
          <p:cNvSpPr>
            <a:spLocks noChangeArrowheads="1"/>
          </p:cNvSpPr>
          <p:nvPr/>
        </p:nvSpPr>
        <p:spPr bwMode="auto">
          <a:xfrm>
            <a:off x="179512" y="2492896"/>
            <a:ext cx="86409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marR="0" indent="-266700" defTabSz="914400" eaLnBrk="1" latinLnBrk="0" hangingPunct="1">
              <a:lnSpc>
                <a:spcPct val="100000"/>
              </a:lnSpc>
              <a:buClrTx/>
              <a:buSzTx/>
              <a:buFont typeface="Arial" pitchFamily="34" charset="0"/>
              <a:buChar char="•"/>
              <a:tabLst>
                <a:tab pos="450850" algn="l"/>
                <a:tab pos="1260475" algn="l"/>
              </a:tabLst>
            </a:pPr>
            <a:r>
              <a:rPr lang="en-GB" dirty="0" smtClean="0"/>
              <a:t>TSOs must produce a </a:t>
            </a:r>
            <a:r>
              <a:rPr lang="en-GB" b="1" dirty="0" smtClean="0"/>
              <a:t>proposal</a:t>
            </a:r>
            <a:r>
              <a:rPr lang="en-GB" dirty="0" smtClean="0"/>
              <a:t> with a dynamic approach </a:t>
            </a:r>
            <a:r>
              <a:rPr lang="en-GB" b="1" dirty="0" smtClean="0"/>
              <a:t>to define the firm additional capacity to be sold</a:t>
            </a:r>
            <a:r>
              <a:rPr lang="en-GB" dirty="0" smtClean="0"/>
              <a:t>, based on statistical analysis of the unused capacity and considering technical aspects and capacities in adjacent networks.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 Additional firm capacity </a:t>
            </a:r>
            <a:r>
              <a:rPr lang="en-GB" b="1" dirty="0" smtClean="0"/>
              <a:t>will be offered for next year</a:t>
            </a:r>
            <a:r>
              <a:rPr lang="en-GB" dirty="0" smtClean="0"/>
              <a:t>?, quarterly, monthly and daily products.</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Additional firm capacity will be sold </a:t>
            </a:r>
            <a:r>
              <a:rPr lang="en-GB" b="1" dirty="0" smtClean="0"/>
              <a:t>only after allocation of available capacity and any other released capacity.</a:t>
            </a:r>
            <a:endParaRPr lang="es-ES" b="1"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b="1" dirty="0" smtClean="0"/>
              <a:t>Interruptible capacity will be interrupted before launching the buy-back </a:t>
            </a:r>
            <a:r>
              <a:rPr lang="en-GB" dirty="0" smtClean="0"/>
              <a:t>mechanism.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dirty="0" smtClean="0"/>
              <a:t>Shippers </a:t>
            </a:r>
            <a:r>
              <a:rPr lang="en-GB" b="1" dirty="0" smtClean="0"/>
              <a:t>won’t be able to </a:t>
            </a:r>
            <a:r>
              <a:rPr lang="en-GB" b="1" dirty="0" err="1" smtClean="0"/>
              <a:t>renominate</a:t>
            </a:r>
            <a:r>
              <a:rPr lang="en-GB" b="1" dirty="0" smtClean="0"/>
              <a:t> </a:t>
            </a:r>
            <a:r>
              <a:rPr lang="en-GB" dirty="0" smtClean="0"/>
              <a:t>upwards when the buy-back mechanism is launched. </a:t>
            </a:r>
            <a:endParaRPr lang="es-ES" dirty="0" smtClean="0"/>
          </a:p>
          <a:p>
            <a:pPr marL="266700" marR="0" indent="-266700" defTabSz="914400" eaLnBrk="0" latinLnBrk="0" hangingPunct="0">
              <a:lnSpc>
                <a:spcPct val="100000"/>
              </a:lnSpc>
              <a:buClrTx/>
              <a:buSzTx/>
              <a:buFont typeface="Arial" pitchFamily="34" charset="0"/>
              <a:buChar char="•"/>
              <a:tabLst>
                <a:tab pos="450850" algn="l"/>
                <a:tab pos="1260475" algn="l"/>
              </a:tabLst>
            </a:pPr>
            <a:r>
              <a:rPr lang="en-GB" b="1" dirty="0" smtClean="0"/>
              <a:t>TSOs will regularly inform NRAs </a:t>
            </a:r>
            <a:r>
              <a:rPr lang="en-GB" dirty="0" smtClean="0"/>
              <a:t>on this mechanism application. </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3" name="2 Rectángulo"/>
          <p:cNvSpPr/>
          <p:nvPr/>
        </p:nvSpPr>
        <p:spPr>
          <a:xfrm>
            <a:off x="251520" y="1988840"/>
            <a:ext cx="8892480" cy="646331"/>
          </a:xfrm>
          <a:prstGeom prst="rect">
            <a:avLst/>
          </a:prstGeom>
        </p:spPr>
        <p:txBody>
          <a:bodyPr wrap="square">
            <a:spAutoFit/>
          </a:bodyPr>
          <a:lstStyle/>
          <a:p>
            <a:pPr marL="361950" indent="-361950"/>
            <a:r>
              <a:rPr lang="en-US" b="1" dirty="0" smtClean="0">
                <a:solidFill>
                  <a:srgbClr val="FF0000"/>
                </a:solidFill>
              </a:rPr>
              <a:t>		</a:t>
            </a:r>
            <a:endParaRPr lang="en-US" b="1" u="sng" dirty="0" smtClean="0"/>
          </a:p>
          <a:p>
            <a:endParaRPr lang="en-US" b="1" u="sng" dirty="0" smtClean="0"/>
          </a:p>
        </p:txBody>
      </p:sp>
      <p:sp>
        <p:nvSpPr>
          <p:cNvPr id="4" name="3 Rectángulo"/>
          <p:cNvSpPr/>
          <p:nvPr/>
        </p:nvSpPr>
        <p:spPr>
          <a:xfrm>
            <a:off x="395536" y="1484784"/>
            <a:ext cx="7712368" cy="369332"/>
          </a:xfrm>
          <a:prstGeom prst="rect">
            <a:avLst/>
          </a:prstGeom>
          <a:solidFill>
            <a:srgbClr val="003399"/>
          </a:solidFill>
        </p:spPr>
        <p:txBody>
          <a:bodyPr wrap="none">
            <a:spAutoFit/>
          </a:bodyPr>
          <a:lstStyle/>
          <a:p>
            <a:r>
              <a:rPr lang="en-US" dirty="0" smtClean="0">
                <a:solidFill>
                  <a:schemeClr val="bg1"/>
                </a:solidFill>
              </a:rPr>
              <a:t>Implementation of </a:t>
            </a:r>
            <a:r>
              <a:rPr lang="en-US" b="1" dirty="0" smtClean="0">
                <a:solidFill>
                  <a:schemeClr val="bg1"/>
                </a:solidFill>
              </a:rPr>
              <a:t>Oversubscription and buy back </a:t>
            </a:r>
            <a:r>
              <a:rPr lang="en-US" dirty="0" smtClean="0">
                <a:solidFill>
                  <a:schemeClr val="bg1"/>
                </a:solidFill>
              </a:rPr>
              <a:t>by October 2013 (III)</a:t>
            </a:r>
            <a:endParaRPr lang="es-ES" dirty="0">
              <a:solidFill>
                <a:schemeClr val="bg1"/>
              </a:solidFill>
            </a:endParaRPr>
          </a:p>
        </p:txBody>
      </p:sp>
      <p:sp>
        <p:nvSpPr>
          <p:cNvPr id="6" name="Rectangle 1"/>
          <p:cNvSpPr>
            <a:spLocks noChangeArrowheads="1"/>
          </p:cNvSpPr>
          <p:nvPr/>
        </p:nvSpPr>
        <p:spPr bwMode="auto">
          <a:xfrm>
            <a:off x="395536" y="1185434"/>
            <a:ext cx="84249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buFont typeface="Arial" pitchFamily="34" charset="0"/>
              <a:buChar char="•"/>
              <a:tabLst>
                <a:tab pos="450850" algn="l"/>
                <a:tab pos="1260475" algn="l"/>
              </a:tabLst>
            </a:pPr>
            <a:endParaRPr lang="en-GB" dirty="0" smtClean="0"/>
          </a:p>
          <a:p>
            <a:pPr marL="266700" lvl="0" indent="-266700">
              <a:buFont typeface="Arial" pitchFamily="34" charset="0"/>
              <a:buChar char="•"/>
              <a:tabLst>
                <a:tab pos="450850" algn="l"/>
                <a:tab pos="1260475" algn="l"/>
              </a:tabLst>
            </a:pPr>
            <a:endParaRPr lang="en-GB" dirty="0" smtClean="0"/>
          </a:p>
          <a:p>
            <a:pPr marL="266700" indent="-266700">
              <a:tabLst>
                <a:tab pos="450850" algn="l"/>
                <a:tab pos="1260475" algn="l"/>
              </a:tabLst>
            </a:pPr>
            <a:r>
              <a:rPr lang="en-US" b="1" u="sng" dirty="0" smtClean="0"/>
              <a:t>Points under discussion/ to be proposed initially by TSOs</a:t>
            </a:r>
          </a:p>
          <a:p>
            <a:pPr marL="266700" lvl="0" indent="-266700">
              <a:buFont typeface="Arial" pitchFamily="34" charset="0"/>
              <a:buChar char="•"/>
              <a:tabLst>
                <a:tab pos="450850" algn="l"/>
                <a:tab pos="1260475" algn="l"/>
              </a:tabLst>
            </a:pPr>
            <a:endParaRPr lang="en-GB" dirty="0" smtClean="0"/>
          </a:p>
          <a:p>
            <a:pPr marL="266700" lvl="0" indent="-266700">
              <a:buFont typeface="Arial" pitchFamily="34" charset="0"/>
              <a:buChar char="•"/>
              <a:tabLst>
                <a:tab pos="450850" algn="l"/>
                <a:tab pos="1260475" algn="l"/>
              </a:tabLst>
            </a:pPr>
            <a:r>
              <a:rPr lang="en-GB" b="1" dirty="0" smtClean="0"/>
              <a:t>Products</a:t>
            </a:r>
            <a:endParaRPr lang="es-ES" dirty="0" smtClean="0"/>
          </a:p>
          <a:p>
            <a:pPr marL="712788" lvl="1" indent="-255588">
              <a:buFont typeface="Wingdings" pitchFamily="2" charset="2"/>
              <a:buChar char="ü"/>
              <a:tabLst>
                <a:tab pos="628650" algn="l"/>
                <a:tab pos="1260475" algn="l"/>
              </a:tabLst>
            </a:pPr>
            <a:r>
              <a:rPr lang="en-GB" dirty="0" smtClean="0"/>
              <a:t>Firm capacity to be offered for next year: yearly product (y+1), quarterly products, monthly products and daily products.</a:t>
            </a:r>
            <a:endParaRPr lang="es-ES" dirty="0" smtClean="0"/>
          </a:p>
          <a:p>
            <a:pPr marL="266700" lvl="0" indent="-266700">
              <a:buFont typeface="Arial" pitchFamily="34" charset="0"/>
              <a:buChar char="•"/>
              <a:tabLst>
                <a:tab pos="450850" algn="l"/>
                <a:tab pos="1260475" algn="l"/>
              </a:tabLst>
            </a:pPr>
            <a:r>
              <a:rPr lang="en-GB" b="1" dirty="0" smtClean="0"/>
              <a:t>The IT tool</a:t>
            </a:r>
            <a:r>
              <a:rPr lang="en-GB" dirty="0" smtClean="0"/>
              <a:t> to buy-back the oversold firm capacity</a:t>
            </a:r>
          </a:p>
          <a:p>
            <a:pPr marL="723900" lvl="1" indent="-266700">
              <a:buFont typeface="Wingdings" pitchFamily="2" charset="2"/>
              <a:buChar char="ü"/>
              <a:tabLst>
                <a:tab pos="450850" algn="l"/>
                <a:tab pos="1260475" algn="l"/>
              </a:tabLst>
            </a:pPr>
            <a:r>
              <a:rPr lang="en-GB" dirty="0" smtClean="0"/>
              <a:t>Platform to allocate capacity products</a:t>
            </a:r>
            <a:endParaRPr lang="es-ES" dirty="0" smtClean="0"/>
          </a:p>
          <a:p>
            <a:pPr marL="266700" lvl="0" indent="-266700">
              <a:buFont typeface="Arial" pitchFamily="34" charset="0"/>
              <a:buChar char="•"/>
              <a:tabLst>
                <a:tab pos="450850" algn="l"/>
                <a:tab pos="1260475" algn="l"/>
              </a:tabLst>
            </a:pPr>
            <a:r>
              <a:rPr lang="en-GB" dirty="0" smtClean="0"/>
              <a:t>How </a:t>
            </a:r>
            <a:r>
              <a:rPr lang="en-GB" b="1" dirty="0" smtClean="0"/>
              <a:t>cost and benefits are shared </a:t>
            </a:r>
            <a:r>
              <a:rPr lang="en-GB" dirty="0" smtClean="0"/>
              <a:t>with this CMP</a:t>
            </a:r>
          </a:p>
          <a:p>
            <a:pPr marL="266700" lvl="0" indent="-266700">
              <a:buFont typeface="Arial" pitchFamily="34" charset="0"/>
              <a:buChar char="•"/>
              <a:tabLst>
                <a:tab pos="450850" algn="l"/>
                <a:tab pos="1260475" algn="l"/>
              </a:tabLst>
            </a:pPr>
            <a:endParaRPr lang="en-GB" dirty="0" smtClean="0"/>
          </a:p>
          <a:p>
            <a:pPr marL="266700" lvl="0" indent="-266700">
              <a:tabLst>
                <a:tab pos="450850" algn="l"/>
                <a:tab pos="1260475" algn="l"/>
              </a:tabLst>
            </a:pPr>
            <a:r>
              <a:rPr lang="en-GB" b="1" u="sng" dirty="0" smtClean="0"/>
              <a:t>Other issues:</a:t>
            </a:r>
            <a:endParaRPr lang="es-ES" b="1" u="sng" dirty="0" smtClean="0"/>
          </a:p>
          <a:p>
            <a:pPr marL="723900" lvl="1" indent="-266700">
              <a:buFont typeface="Wingdings" pitchFamily="2" charset="2"/>
              <a:buChar char="ü"/>
              <a:tabLst>
                <a:tab pos="450850" algn="l"/>
                <a:tab pos="1260475" algn="l"/>
              </a:tabLst>
            </a:pPr>
            <a:r>
              <a:rPr lang="en-GB" dirty="0" smtClean="0"/>
              <a:t>Difficulties in the implementation of OSBB</a:t>
            </a:r>
          </a:p>
          <a:p>
            <a:pPr marL="723900" lvl="1" indent="-266700">
              <a:buFont typeface="Wingdings" pitchFamily="2" charset="2"/>
              <a:buChar char="ü"/>
              <a:tabLst>
                <a:tab pos="450850" algn="l"/>
                <a:tab pos="1260475" algn="l"/>
              </a:tabLst>
            </a:pPr>
            <a:r>
              <a:rPr lang="en-GB" dirty="0" smtClean="0"/>
              <a:t>Some countries are going to ask for an exemption in order to delay the implementation of this mechanism. </a:t>
            </a:r>
          </a:p>
          <a:p>
            <a:pPr marL="723900" lvl="1" indent="-266700">
              <a:buFont typeface="Wingdings" pitchFamily="2" charset="2"/>
              <a:buChar char="ü"/>
              <a:tabLst>
                <a:tab pos="450850" algn="l"/>
                <a:tab pos="1260475" algn="l"/>
              </a:tabLst>
            </a:pPr>
            <a:r>
              <a:rPr lang="en-GB" dirty="0" smtClean="0"/>
              <a:t>Possibility to test the mechanism in some IPs before introducing it in every IP was proposed. </a:t>
            </a:r>
          </a:p>
          <a:p>
            <a:pPr marL="723900" lvl="1" indent="-266700">
              <a:buFont typeface="Wingdings" pitchFamily="2" charset="2"/>
              <a:buChar char="ü"/>
              <a:tabLst>
                <a:tab pos="450850" algn="l"/>
                <a:tab pos="1260475" algn="l"/>
              </a:tabLst>
            </a:pPr>
            <a:r>
              <a:rPr lang="en-GB" dirty="0" smtClean="0"/>
              <a:t>Possibility to implement first the UIOLI short-term as the Germans to avoid OSBB</a:t>
            </a:r>
          </a:p>
          <a:p>
            <a:pPr marL="723900" lvl="1" indent="-266700">
              <a:buFont typeface="Wingdings" pitchFamily="2" charset="2"/>
              <a:buChar char="ü"/>
              <a:tabLst>
                <a:tab pos="450850" algn="l"/>
                <a:tab pos="1260475" algn="l"/>
              </a:tabLst>
            </a:pPr>
            <a:r>
              <a:rPr lang="en-GB" dirty="0" smtClean="0"/>
              <a:t>General difficulties to implement some of this mechanism without a joint IT</a:t>
            </a:r>
            <a:endParaRPr lang="es-ES" dirty="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412776"/>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III.1. CMP Roadmap for SGRI</a:t>
            </a:r>
            <a:endParaRPr lang="en-US" sz="2400" dirty="0" smtClean="0">
              <a:solidFill>
                <a:srgbClr val="FF0000"/>
              </a:solidFill>
            </a:endParaRPr>
          </a:p>
        </p:txBody>
      </p:sp>
      <p:graphicFrame>
        <p:nvGraphicFramePr>
          <p:cNvPr id="9" name="8 Tabla"/>
          <p:cNvGraphicFramePr>
            <a:graphicFrameLocks noGrp="1"/>
          </p:cNvGraphicFramePr>
          <p:nvPr/>
        </p:nvGraphicFramePr>
        <p:xfrm>
          <a:off x="395536" y="2204864"/>
          <a:ext cx="8064896" cy="4766813"/>
        </p:xfrm>
        <a:graphic>
          <a:graphicData uri="http://schemas.openxmlformats.org/drawingml/2006/table">
            <a:tbl>
              <a:tblPr>
                <a:tableStyleId>{5940675A-B579-460E-94D1-54222C63F5DA}</a:tableStyleId>
              </a:tblPr>
              <a:tblGrid>
                <a:gridCol w="1816418"/>
                <a:gridCol w="1525791"/>
                <a:gridCol w="4722687"/>
              </a:tblGrid>
              <a:tr h="482434">
                <a:tc>
                  <a:txBody>
                    <a:bodyPr/>
                    <a:lstStyle/>
                    <a:p>
                      <a:pPr algn="ctr"/>
                      <a:r>
                        <a:rPr lang="es-ES" sz="1200" b="1" dirty="0" smtClean="0">
                          <a:solidFill>
                            <a:schemeClr val="bg1"/>
                          </a:solidFill>
                        </a:rPr>
                        <a:t>DEADLINE</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s-ES" sz="1200" b="1" dirty="0" smtClean="0">
                          <a:solidFill>
                            <a:schemeClr val="bg1"/>
                          </a:solidFill>
                        </a:rPr>
                        <a:t>RESPONSIBLE</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s-ES" sz="1200" b="1" dirty="0" smtClean="0">
                          <a:solidFill>
                            <a:schemeClr val="bg1"/>
                          </a:solidFill>
                        </a:rPr>
                        <a:t>TASKS</a:t>
                      </a:r>
                      <a:endParaRPr lang="es-E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389774">
                <a:tc>
                  <a:txBody>
                    <a:bodyPr/>
                    <a:lstStyle/>
                    <a:p>
                      <a:pPr marL="0" algn="ctr" defTabSz="914400" rtl="0" eaLnBrk="1" fontAlgn="b" latinLnBrk="0" hangingPunct="1"/>
                      <a:r>
                        <a:rPr lang="es-ES" sz="1400" b="1" u="none" strike="noStrike" kern="1200" dirty="0"/>
                        <a:t>14 </a:t>
                      </a:r>
                      <a:r>
                        <a:rPr lang="es-ES" sz="1400" b="1" u="none" strike="noStrike" kern="1200" dirty="0" err="1" smtClean="0"/>
                        <a:t>May</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TSOs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TSOs Document containing the completed detailed definition of capacity surrender and LT UIOLI. Detailed proposals of OSBB mechanism. Including different timescales, examples and implementation agenda for the three CMPs</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664">
                <a:tc>
                  <a:txBody>
                    <a:bodyPr/>
                    <a:lstStyle/>
                    <a:p>
                      <a:pPr marL="0" algn="ctr" defTabSz="914400" rtl="0" eaLnBrk="1" fontAlgn="b" latinLnBrk="0" hangingPunct="1"/>
                      <a:r>
                        <a:rPr lang="es-ES" sz="1400" b="1" u="none" strike="noStrike" kern="1200" dirty="0" smtClean="0"/>
                        <a:t>June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NRAs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NRAs feedback on the TSOs document</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664">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July</a:t>
                      </a:r>
                      <a:r>
                        <a:rPr lang="es-ES" sz="1400" b="1" u="none" strike="noStrike" kern="1200" baseline="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err="1" smtClean="0"/>
                        <a:t>NRAs</a:t>
                      </a:r>
                      <a:r>
                        <a:rPr lang="es-ES" sz="1400" u="none" strike="noStrike" kern="1200" dirty="0" smtClean="0"/>
                        <a:t>/</a:t>
                      </a:r>
                      <a:r>
                        <a:rPr lang="es-ES" sz="1400" u="none" strike="noStrike" kern="1200" dirty="0" err="1" smtClean="0"/>
                        <a:t>TSOs</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smtClean="0">
                          <a:solidFill>
                            <a:schemeClr val="tx1"/>
                          </a:solidFill>
                          <a:latin typeface="+mn-lt"/>
                          <a:ea typeface="+mn-ea"/>
                          <a:cs typeface="+mn-cs"/>
                        </a:rPr>
                        <a:t>Evaluation of contractual congestion situation at IPs/ statistic</a:t>
                      </a:r>
                      <a:r>
                        <a:rPr lang="en-US" sz="1400" u="none" strike="noStrike" kern="1200" baseline="0" dirty="0" smtClean="0">
                          <a:solidFill>
                            <a:schemeClr val="tx1"/>
                          </a:solidFill>
                          <a:latin typeface="+mn-lt"/>
                          <a:ea typeface="+mn-ea"/>
                          <a:cs typeface="+mn-cs"/>
                        </a:rPr>
                        <a:t> data</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882">
                <a:tc>
                  <a:txBody>
                    <a:bodyPr/>
                    <a:lstStyle/>
                    <a:p>
                      <a:pPr marL="0" algn="ctr" defTabSz="914400" rtl="0" eaLnBrk="1" fontAlgn="b" latinLnBrk="0" hangingPunct="1"/>
                      <a:r>
                        <a:rPr lang="es-ES" sz="1400" b="1" u="none" strike="noStrike" kern="1200" dirty="0" err="1" smtClean="0"/>
                        <a:t>July</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dirty="0" err="1"/>
                        <a:t>NRAs</a:t>
                      </a:r>
                      <a:r>
                        <a:rPr lang="es-ES" sz="1400" u="none" strike="noStrike" kern="1200" dirty="0"/>
                        <a:t>/</a:t>
                      </a:r>
                      <a:r>
                        <a:rPr lang="es-ES" sz="1400" u="none" strike="noStrike" kern="1200" dirty="0" err="1"/>
                        <a:t>TSOs</a:t>
                      </a:r>
                      <a:r>
                        <a:rPr lang="es-ES" sz="1400" u="none" strike="noStrike" kern="1200" dirty="0"/>
                        <a:t>/STK</a:t>
                      </a:r>
                      <a:endParaRPr lang="es-E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Public Consultation on the procedures</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4395">
                <a:tc>
                  <a:txBody>
                    <a:bodyPr/>
                    <a:lstStyle/>
                    <a:p>
                      <a:pPr marL="0" algn="ctr" defTabSz="914400" rtl="0" eaLnBrk="1" fontAlgn="b" latinLnBrk="0" hangingPunct="1"/>
                      <a:r>
                        <a:rPr lang="es-ES" sz="1400" b="1" u="none" strike="noStrike" kern="1200" dirty="0" err="1" smtClean="0"/>
                        <a:t>September</a:t>
                      </a:r>
                      <a:r>
                        <a:rPr lang="es-ES" sz="1400" b="1" u="none" strike="noStrike" kern="1200" dirty="0" smtClean="0"/>
                        <a:t> 2013</a:t>
                      </a:r>
                      <a:endParaRPr lang="es-ES" sz="1400" b="1"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ES" sz="1400" u="none" strike="noStrike" kern="1200"/>
                        <a:t>NRAs</a:t>
                      </a:r>
                      <a:endParaRPr lang="es-ES" sz="1400" u="none" strike="noStrike" kern="120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u="none" strike="noStrike" kern="1200" dirty="0"/>
                        <a:t>NRAs approval of the CMPs </a:t>
                      </a:r>
                      <a:endParaRPr lang="en-US" sz="1400" u="none" strike="noStrike"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III.2. </a:t>
            </a:r>
            <a:r>
              <a:rPr lang="en-GB" sz="2400" dirty="0" smtClean="0"/>
              <a:t>Detailed proposal on surrender and LT UIOLI</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6"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III.3. </a:t>
            </a:r>
            <a:r>
              <a:rPr lang="en-GB" sz="2400" dirty="0" smtClean="0"/>
              <a:t>Next steps and calendar</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discussion)</a:t>
            </a:r>
          </a:p>
        </p:txBody>
      </p:sp>
      <p:sp>
        <p:nvSpPr>
          <p:cNvPr id="6" name="3 Rectángulo"/>
          <p:cNvSpPr>
            <a:spLocks noChangeArrowheads="1"/>
          </p:cNvSpPr>
          <p:nvPr/>
        </p:nvSpPr>
        <p:spPr bwMode="auto">
          <a:xfrm>
            <a:off x="123503" y="70755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692697"/>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484784"/>
            <a:ext cx="7819232" cy="896656"/>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dirty="0" smtClean="0"/>
              <a:t>IV.1. Update on PCI Identification (for information by NRAs)</a:t>
            </a:r>
          </a:p>
          <a:p>
            <a:pPr marL="355600" indent="-263525">
              <a:lnSpc>
                <a:spcPct val="120000"/>
              </a:lnSpc>
              <a:spcBef>
                <a:spcPts val="600"/>
              </a:spcBef>
              <a:spcAft>
                <a:spcPts val="200"/>
              </a:spcAft>
            </a:pPr>
            <a:r>
              <a:rPr lang="en-US" dirty="0" smtClean="0"/>
              <a:t>IV.2. South Gas Regional Investment Plan (for information by TSOs)</a:t>
            </a: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Update on PCI Identification</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graphicFrame>
        <p:nvGraphicFramePr>
          <p:cNvPr id="3" name="2 Tabla"/>
          <p:cNvGraphicFramePr>
            <a:graphicFrameLocks noGrp="1"/>
          </p:cNvGraphicFramePr>
          <p:nvPr/>
        </p:nvGraphicFramePr>
        <p:xfrm>
          <a:off x="395537" y="3933056"/>
          <a:ext cx="8424935" cy="2632022"/>
        </p:xfrm>
        <a:graphic>
          <a:graphicData uri="http://schemas.openxmlformats.org/drawingml/2006/table">
            <a:tbl>
              <a:tblPr firstRow="1" bandRow="1">
                <a:tableStyleId>{5C22544A-7EE6-4342-B048-85BDC9FD1C3A}</a:tableStyleId>
              </a:tblPr>
              <a:tblGrid>
                <a:gridCol w="4493299"/>
                <a:gridCol w="1339349"/>
                <a:gridCol w="1235729"/>
                <a:gridCol w="1356558"/>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591983">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short-term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591983">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a:t>
                      </a:r>
                      <a:r>
                        <a:rPr lang="en-GB" sz="1400" dirty="0" smtClean="0">
                          <a:latin typeface="Arial"/>
                          <a:ea typeface="Times New Roman"/>
                          <a:cs typeface="Arial"/>
                        </a:rPr>
                        <a:t>PT-SP</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2011</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Jun. 2012 (COMPLETED)</a:t>
                      </a:r>
                      <a:endParaRPr lang="es-ES" sz="1400" dirty="0">
                        <a:latin typeface="Arial"/>
                        <a:ea typeface="Times New Roman"/>
                        <a:cs typeface="Times New Roman"/>
                      </a:endParaRPr>
                    </a:p>
                  </a:txBody>
                  <a:tcPr marL="68580" marR="68580" marT="0" marB="0" anchor="ctr"/>
                </a:tc>
              </a:tr>
              <a:tr h="43414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379077">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
        <p:nvSpPr>
          <p:cNvPr id="4" name="3 Rectángulo"/>
          <p:cNvSpPr/>
          <p:nvPr/>
        </p:nvSpPr>
        <p:spPr>
          <a:xfrm>
            <a:off x="395536" y="1412776"/>
            <a:ext cx="7776864" cy="2164695"/>
          </a:xfrm>
          <a:prstGeom prst="rect">
            <a:avLst/>
          </a:prstGeom>
        </p:spPr>
        <p:txBody>
          <a:bodyPr wrap="square">
            <a:spAutoFit/>
          </a:bodyPr>
          <a:lstStyle/>
          <a:p>
            <a:pPr marL="355600" indent="-263525">
              <a:lnSpc>
                <a:spcPct val="120000"/>
              </a:lnSpc>
              <a:spcBef>
                <a:spcPts val="600"/>
              </a:spcBef>
              <a:spcAft>
                <a:spcPts val="200"/>
              </a:spcAft>
            </a:pPr>
            <a:r>
              <a:rPr lang="en-US" dirty="0" smtClean="0"/>
              <a:t>II.1. </a:t>
            </a:r>
            <a:r>
              <a:rPr lang="en-GB" dirty="0" smtClean="0">
                <a:ea typeface="Times New Roman" pitchFamily="18" charset="0"/>
              </a:rPr>
              <a:t>Status of CAM Roadmap in SGRI</a:t>
            </a:r>
            <a:endParaRPr lang="en-US" dirty="0" smtClean="0"/>
          </a:p>
          <a:p>
            <a:pPr marL="355600" indent="-263525">
              <a:lnSpc>
                <a:spcPct val="120000"/>
              </a:lnSpc>
              <a:spcBef>
                <a:spcPts val="600"/>
              </a:spcBef>
              <a:spcAft>
                <a:spcPts val="200"/>
              </a:spcAft>
            </a:pPr>
            <a:r>
              <a:rPr lang="en-US" dirty="0" smtClean="0"/>
              <a:t>II.2. </a:t>
            </a:r>
            <a:r>
              <a:rPr lang="en-GB" dirty="0" smtClean="0">
                <a:ea typeface="Times New Roman" pitchFamily="18" charset="0"/>
              </a:rPr>
              <a:t>Available capacity, standard products and IT systems</a:t>
            </a:r>
            <a:endParaRPr lang="en-US" dirty="0" smtClean="0"/>
          </a:p>
          <a:p>
            <a:pPr marL="355600" indent="-263525">
              <a:lnSpc>
                <a:spcPct val="120000"/>
              </a:lnSpc>
              <a:spcBef>
                <a:spcPts val="600"/>
              </a:spcBef>
              <a:spcAft>
                <a:spcPts val="200"/>
              </a:spcAft>
            </a:pPr>
            <a:r>
              <a:rPr lang="en-US" dirty="0" smtClean="0"/>
              <a:t>II.3. </a:t>
            </a:r>
            <a:r>
              <a:rPr lang="en-GB" dirty="0" smtClean="0">
                <a:ea typeface="Times New Roman" pitchFamily="18" charset="0"/>
              </a:rPr>
              <a:t>2013 Auction between Spain and Portugal</a:t>
            </a:r>
            <a:endParaRPr lang="en-US" dirty="0" smtClean="0"/>
          </a:p>
          <a:p>
            <a:pPr marL="355600" indent="-263525">
              <a:lnSpc>
                <a:spcPct val="120000"/>
              </a:lnSpc>
              <a:spcBef>
                <a:spcPts val="600"/>
              </a:spcBef>
              <a:spcAft>
                <a:spcPts val="200"/>
              </a:spcAft>
            </a:pPr>
            <a:r>
              <a:rPr lang="en-US" dirty="0" smtClean="0"/>
              <a:t>II.4. </a:t>
            </a:r>
            <a:r>
              <a:rPr lang="en-GB" dirty="0" smtClean="0">
                <a:ea typeface="Times New Roman" pitchFamily="18" charset="0"/>
              </a:rPr>
              <a:t>Update information on PRISMA</a:t>
            </a:r>
            <a:endParaRPr lang="en-US" dirty="0" smtClean="0"/>
          </a:p>
          <a:p>
            <a:pPr marL="355600" indent="-263525">
              <a:lnSpc>
                <a:spcPct val="120000"/>
              </a:lnSpc>
              <a:spcBef>
                <a:spcPts val="600"/>
              </a:spcBef>
              <a:spcAft>
                <a:spcPts val="200"/>
              </a:spcAft>
            </a:pPr>
            <a:r>
              <a:rPr lang="en-US" dirty="0" smtClean="0"/>
              <a:t>II.5. Next steps and calendar   </a:t>
            </a:r>
            <a:endParaRPr lang="en-US"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6" name="2 Marcador de contenido"/>
          <p:cNvSpPr>
            <a:spLocks noGrp="1"/>
          </p:cNvSpPr>
          <p:nvPr>
            <p:ph idx="1"/>
          </p:nvPr>
        </p:nvSpPr>
        <p:spPr>
          <a:xfrm>
            <a:off x="-180528" y="1988840"/>
            <a:ext cx="9324528" cy="4248472"/>
          </a:xfrm>
        </p:spPr>
        <p:txBody>
          <a:bodyPr/>
          <a:lstStyle/>
          <a:p>
            <a:pPr marL="809625" lvl="1" indent="-266700" algn="just">
              <a:lnSpc>
                <a:spcPct val="120000"/>
              </a:lnSpc>
              <a:spcBef>
                <a:spcPts val="600"/>
              </a:spcBef>
              <a:spcAft>
                <a:spcPts val="0"/>
              </a:spcAft>
              <a:buFont typeface="Wingdings" pitchFamily="2" charset="2"/>
              <a:buChar char="ü"/>
              <a:tabLst>
                <a:tab pos="809625" algn="l"/>
              </a:tabLst>
              <a:defRPr/>
            </a:pPr>
            <a:r>
              <a:rPr lang="en-GB" sz="1800" b="1" kern="1200" dirty="0" smtClean="0">
                <a:latin typeface="+mj-lt"/>
                <a:ea typeface="+mn-ea"/>
                <a:cs typeface="Arial" charset="0"/>
              </a:rPr>
              <a:t>8</a:t>
            </a:r>
            <a:r>
              <a:rPr lang="en-GB" sz="1800" b="1" kern="1200" baseline="30000" dirty="0" smtClean="0">
                <a:latin typeface="+mj-lt"/>
                <a:ea typeface="+mn-ea"/>
                <a:cs typeface="Arial" charset="0"/>
              </a:rPr>
              <a:t>th</a:t>
            </a:r>
            <a:r>
              <a:rPr lang="en-GB" sz="1800" b="1" kern="1200" dirty="0" smtClean="0">
                <a:latin typeface="+mj-lt"/>
                <a:ea typeface="+mn-ea"/>
                <a:cs typeface="Arial" charset="0"/>
              </a:rPr>
              <a:t> meeting held on 22th April:</a:t>
            </a:r>
            <a:endParaRPr lang="en-GB" sz="1800" kern="1200" dirty="0" smtClean="0">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PCIs list for the N-S Western corridor was presented by the EC. The projects were ranked according to their assessment via quantitative and qualitative parameters. </a:t>
            </a:r>
            <a:r>
              <a:rPr lang="en-GB" sz="1500" u="sng" kern="1200" dirty="0" smtClean="0">
                <a:latin typeface="+mj-lt"/>
                <a:ea typeface="+mn-ea"/>
                <a:cs typeface="Arial" charset="0"/>
              </a:rPr>
              <a:t>The group approved to include  the first 20 ranked projects in the gas PCIs list (limited to 50 projects).</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list includes several projects in Spain, Portugal and France. Any of this projects are part of a cluster</a:t>
            </a:r>
            <a:endParaRPr lang="en-GB" sz="1500" kern="1200" dirty="0" smtClean="0">
              <a:solidFill>
                <a:srgbClr val="FF0000"/>
              </a:solidFill>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list will be sent to ACER in order to get their opinion in one month. Then, it will be discussed and approved by a high level group with representatives of the EC and MMSS. </a:t>
            </a:r>
            <a:r>
              <a:rPr lang="en-GB" sz="1500" u="sng" kern="1200" dirty="0" smtClean="0">
                <a:latin typeface="+mj-lt"/>
                <a:ea typeface="+mn-ea"/>
                <a:cs typeface="Arial" charset="0"/>
              </a:rPr>
              <a:t>The approval and publication is expected by September this year.</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EC informed that the group will be called, once the complete list is approved, in order to work on investment incentives and cost allocation </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Attendants complained again about the methodology used to assess LNG and storage and asked  the EC to consider different approaches in future assessments. </a:t>
            </a:r>
          </a:p>
          <a:p>
            <a:pPr marL="1343025" lvl="1" indent="-266700" algn="just">
              <a:lnSpc>
                <a:spcPct val="120000"/>
              </a:lnSpc>
              <a:spcBef>
                <a:spcPts val="600"/>
              </a:spcBef>
              <a:spcAft>
                <a:spcPts val="0"/>
              </a:spcAft>
              <a:buFont typeface="Arial" pitchFamily="34" charset="0"/>
              <a:buChar char="•"/>
              <a:defRPr/>
            </a:pPr>
            <a:r>
              <a:rPr lang="en-GB" sz="1600" kern="1200" dirty="0" smtClean="0">
                <a:cs typeface="Arial" charset="0"/>
              </a:rPr>
              <a:t>ENTSOG is working in the cost benefit analysis methodology</a:t>
            </a:r>
          </a:p>
          <a:p>
            <a:pPr marL="1343025" lvl="1" indent="-266700" algn="just">
              <a:lnSpc>
                <a:spcPct val="120000"/>
              </a:lnSpc>
              <a:spcBef>
                <a:spcPts val="600"/>
              </a:spcBef>
              <a:spcAft>
                <a:spcPts val="0"/>
              </a:spcAft>
              <a:buFont typeface="Arial" pitchFamily="34" charset="0"/>
              <a:buChar char="•"/>
              <a:defRPr/>
            </a:pPr>
            <a:r>
              <a:rPr lang="en-GB" sz="1500" kern="1200" dirty="0" smtClean="0">
                <a:latin typeface="+mj-lt"/>
                <a:ea typeface="+mn-ea"/>
                <a:cs typeface="Arial" charset="0"/>
              </a:rPr>
              <a:t>The Infrastructure Regulation has been approved the 17</a:t>
            </a:r>
            <a:r>
              <a:rPr lang="en-GB" sz="1500" kern="1200" baseline="30000" dirty="0" smtClean="0">
                <a:latin typeface="+mj-lt"/>
                <a:ea typeface="+mn-ea"/>
                <a:cs typeface="Arial" charset="0"/>
              </a:rPr>
              <a:t>th</a:t>
            </a:r>
            <a:r>
              <a:rPr lang="en-GB" sz="1500" kern="1200" dirty="0" smtClean="0">
                <a:latin typeface="+mj-lt"/>
                <a:ea typeface="+mn-ea"/>
                <a:cs typeface="Arial" charset="0"/>
              </a:rPr>
              <a:t> April (Regulation EC 347/2013)</a:t>
            </a:r>
            <a:endParaRPr lang="en-GB" sz="1800" kern="1200" dirty="0" smtClean="0">
              <a:latin typeface="+mj-lt"/>
              <a:ea typeface="+mn-ea"/>
              <a:cs typeface="Arial" charset="0"/>
            </a:endParaRPr>
          </a:p>
          <a:p>
            <a:pPr marL="1343025" lvl="1" indent="-266700" algn="just">
              <a:lnSpc>
                <a:spcPct val="120000"/>
              </a:lnSpc>
              <a:spcBef>
                <a:spcPts val="600"/>
              </a:spcBef>
              <a:spcAft>
                <a:spcPts val="0"/>
              </a:spcAft>
              <a:buFont typeface="Arial" pitchFamily="34" charset="0"/>
              <a:buChar char="•"/>
              <a:defRPr/>
            </a:pPr>
            <a:endParaRPr lang="en-GB" sz="1600" kern="1200" dirty="0" smtClean="0">
              <a:latin typeface="+mj-lt"/>
              <a:ea typeface="+mn-ea"/>
              <a:cs typeface="Arial" charset="0"/>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pic>
        <p:nvPicPr>
          <p:cNvPr id="180226" name="Picture 2"/>
          <p:cNvPicPr>
            <a:picLocks noChangeAspect="1" noChangeArrowheads="1"/>
          </p:cNvPicPr>
          <p:nvPr/>
        </p:nvPicPr>
        <p:blipFill>
          <a:blip r:embed="rId2" cstate="print"/>
          <a:srcRect/>
          <a:stretch>
            <a:fillRect/>
          </a:stretch>
        </p:blipFill>
        <p:spPr bwMode="auto">
          <a:xfrm>
            <a:off x="251520" y="2348880"/>
            <a:ext cx="8577286" cy="352839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IV.1. </a:t>
            </a:r>
            <a:r>
              <a:rPr lang="en-GB" sz="2400" dirty="0" smtClean="0"/>
              <a:t>Update on PCI identification</a:t>
            </a:r>
            <a:endParaRPr lang="en-US" sz="2400" dirty="0" smtClean="0">
              <a:solidFill>
                <a:srgbClr val="FF0000"/>
              </a:solidFill>
            </a:endParaRP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
        <p:nvSpPr>
          <p:cNvPr id="9" name="8 Rectángulo"/>
          <p:cNvSpPr/>
          <p:nvPr/>
        </p:nvSpPr>
        <p:spPr>
          <a:xfrm>
            <a:off x="251520" y="1628800"/>
            <a:ext cx="8892480" cy="864083"/>
          </a:xfrm>
          <a:prstGeom prst="rect">
            <a:avLst/>
          </a:prstGeom>
        </p:spPr>
        <p:txBody>
          <a:bodyPr wrap="square">
            <a:spAutoFit/>
          </a:bodyPr>
          <a:lstStyle/>
          <a:p>
            <a:pPr marL="355600" indent="-263525">
              <a:lnSpc>
                <a:spcPct val="120000"/>
              </a:lnSpc>
              <a:spcBef>
                <a:spcPts val="0"/>
              </a:spcBef>
              <a:spcAft>
                <a:spcPts val="0"/>
              </a:spcAft>
            </a:pPr>
            <a:r>
              <a:rPr lang="en-GB" sz="2000" b="1" u="sng" dirty="0" smtClean="0"/>
              <a:t>North-South Gas Interconnections in Western Europe  </a:t>
            </a:r>
            <a:endParaRPr lang="es-ES" sz="2000" u="sng" dirty="0" smtClean="0"/>
          </a:p>
          <a:p>
            <a:pPr marL="355600" indent="-263525">
              <a:lnSpc>
                <a:spcPct val="120000"/>
              </a:lnSpc>
              <a:spcBef>
                <a:spcPts val="0"/>
              </a:spcBef>
              <a:spcAft>
                <a:spcPts val="0"/>
              </a:spcAft>
            </a:pPr>
            <a:r>
              <a:rPr lang="en-US" sz="2400" dirty="0" smtClean="0"/>
              <a:t>        </a:t>
            </a:r>
            <a:endParaRPr lang="en-US" sz="2400" dirty="0" smtClean="0">
              <a:solidFill>
                <a:srgbClr val="FF0000"/>
              </a:solidFill>
            </a:endParaRPr>
          </a:p>
        </p:txBody>
      </p:sp>
      <p:pic>
        <p:nvPicPr>
          <p:cNvPr id="181250" name="Picture 2"/>
          <p:cNvPicPr>
            <a:picLocks noChangeAspect="1" noChangeArrowheads="1"/>
          </p:cNvPicPr>
          <p:nvPr/>
        </p:nvPicPr>
        <p:blipFill>
          <a:blip r:embed="rId2" cstate="print"/>
          <a:srcRect/>
          <a:stretch>
            <a:fillRect/>
          </a:stretch>
        </p:blipFill>
        <p:spPr bwMode="auto">
          <a:xfrm>
            <a:off x="179512" y="2780928"/>
            <a:ext cx="8808693" cy="3096344"/>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IV.2. </a:t>
            </a:r>
            <a:r>
              <a:rPr lang="en-GB" sz="2400" dirty="0" smtClean="0"/>
              <a:t>South Gas Regional Investment Plan  </a:t>
            </a:r>
            <a:endParaRPr lang="en-US" sz="2400" dirty="0" smtClean="0">
              <a:solidFill>
                <a:srgbClr val="FF0000"/>
              </a:solidFill>
            </a:endParaRPr>
          </a:p>
        </p:txBody>
      </p:sp>
      <p:sp>
        <p:nvSpPr>
          <p:cNvPr id="8" name="7 Rectángulo"/>
          <p:cNvSpPr/>
          <p:nvPr/>
        </p:nvSpPr>
        <p:spPr>
          <a:xfrm>
            <a:off x="611560" y="2852936"/>
            <a:ext cx="7920880"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TSOs)</a:t>
            </a:r>
          </a:p>
        </p:txBody>
      </p:sp>
      <p:sp>
        <p:nvSpPr>
          <p:cNvPr id="5" name="3 Rectángulo"/>
          <p:cNvSpPr>
            <a:spLocks noChangeArrowheads="1"/>
          </p:cNvSpPr>
          <p:nvPr/>
        </p:nvSpPr>
        <p:spPr bwMode="auto">
          <a:xfrm>
            <a:off x="827584"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5733256"/>
            <a:ext cx="7632848" cy="830997"/>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lvl="0">
              <a:buFont typeface="Arial" pitchFamily="34" charset="0"/>
              <a:buChar char="•"/>
            </a:pPr>
            <a:r>
              <a:rPr lang="es-ES" sz="1600" dirty="0" smtClean="0"/>
              <a:t>23rd IG: 12th June</a:t>
            </a:r>
          </a:p>
          <a:p>
            <a:pPr lvl="0">
              <a:buFont typeface="Arial" pitchFamily="34" charset="0"/>
              <a:buChar char="•"/>
            </a:pPr>
            <a:endParaRPr lang="es-ES" sz="1600" dirty="0" smtClean="0"/>
          </a:p>
        </p:txBody>
      </p:sp>
      <p:pic>
        <p:nvPicPr>
          <p:cNvPr id="182301" name="Picture 29"/>
          <p:cNvPicPr>
            <a:picLocks noChangeAspect="1" noChangeArrowheads="1"/>
          </p:cNvPicPr>
          <p:nvPr/>
        </p:nvPicPr>
        <p:blipFill>
          <a:blip r:embed="rId2" cstate="print"/>
          <a:srcRect/>
          <a:stretch>
            <a:fillRect/>
          </a:stretch>
        </p:blipFill>
        <p:spPr bwMode="auto">
          <a:xfrm>
            <a:off x="899592" y="692696"/>
            <a:ext cx="8063136" cy="4929107"/>
          </a:xfrm>
          <a:prstGeom prst="rect">
            <a:avLst/>
          </a:prstGeom>
          <a:noFill/>
          <a:ln w="9525">
            <a:noFill/>
            <a:miter lim="800000"/>
            <a:headEnd/>
            <a:tailEnd/>
          </a:ln>
          <a:effectLst/>
        </p:spPr>
      </p:pic>
      <p:sp>
        <p:nvSpPr>
          <p:cNvPr id="4" name="3 Rectángulo"/>
          <p:cNvSpPr>
            <a:spLocks noChangeArrowheads="1"/>
          </p:cNvSpPr>
          <p:nvPr/>
        </p:nvSpPr>
        <p:spPr bwMode="auto">
          <a:xfrm>
            <a:off x="755576" y="332656"/>
            <a:ext cx="2448272" cy="369332"/>
          </a:xfrm>
          <a:prstGeom prst="rect">
            <a:avLst/>
          </a:prstGeom>
          <a:noFill/>
          <a:ln w="9525">
            <a:noFill/>
            <a:miter lim="800000"/>
            <a:headEnd/>
            <a:tailEnd/>
          </a:ln>
        </p:spPr>
        <p:txBody>
          <a:bodyPr wrap="square">
            <a:spAutoFit/>
          </a:bodyPr>
          <a:lstStyle/>
          <a:p>
            <a:pPr marL="85725" indent="6350">
              <a:spcBef>
                <a:spcPts val="600"/>
              </a:spcBef>
              <a:spcAft>
                <a:spcPts val="200"/>
              </a:spcAft>
            </a:pPr>
            <a:r>
              <a:rPr lang="en-US" dirty="0" smtClean="0">
                <a:solidFill>
                  <a:srgbClr val="264D74"/>
                </a:solidFill>
              </a:rPr>
              <a:t>V. CALENDAR 2013</a:t>
            </a:r>
            <a:endParaRPr lang="en-US"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9"/>
            <a:ext cx="8064896" cy="49475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a:t>
            </a:r>
            <a:r>
              <a:rPr lang="en-GB" sz="2400" dirty="0" smtClean="0">
                <a:ea typeface="Times New Roman" pitchFamily="18" charset="0"/>
              </a:rPr>
              <a:t>Status of CAM Roadmap in SGRI</a:t>
            </a:r>
            <a:endParaRPr lang="en-US" sz="2000" b="1" dirty="0" smtClean="0"/>
          </a:p>
        </p:txBody>
      </p:sp>
      <p:sp>
        <p:nvSpPr>
          <p:cNvPr id="4" name="3 Rectángulo"/>
          <p:cNvSpPr/>
          <p:nvPr/>
        </p:nvSpPr>
        <p:spPr>
          <a:xfrm>
            <a:off x="1187624" y="3068960"/>
            <a:ext cx="6768752" cy="584775"/>
          </a:xfrm>
          <a:prstGeom prst="rect">
            <a:avLst/>
          </a:prstGeom>
        </p:spPr>
        <p:txBody>
          <a:bodyPr wrap="square">
            <a:spAutoFit/>
          </a:bodyPr>
          <a:lstStyle/>
          <a:p>
            <a:pPr marL="457200" lvl="0" indent="-457200" algn="ctr">
              <a:spcBef>
                <a:spcPts val="600"/>
              </a:spcBef>
              <a:spcAft>
                <a:spcPts val="600"/>
              </a:spcAft>
              <a:buSzPct val="100000"/>
              <a:buNone/>
            </a:pPr>
            <a:r>
              <a:rPr lang="en-US" sz="3200" b="1" dirty="0" smtClean="0"/>
              <a:t>(for information by regulators)</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323528" y="1700808"/>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South Gas Regional Initiative</a:t>
            </a:r>
            <a:endParaRPr lang="en-US" sz="2400" dirty="0" smtClean="0">
              <a:solidFill>
                <a:srgbClr val="FF0000"/>
              </a:solidFill>
            </a:endParaRPr>
          </a:p>
        </p:txBody>
      </p:sp>
      <p:sp>
        <p:nvSpPr>
          <p:cNvPr id="6" name="2 Marcador de contenido"/>
          <p:cNvSpPr>
            <a:spLocks noGrp="1"/>
          </p:cNvSpPr>
          <p:nvPr>
            <p:ph idx="1"/>
          </p:nvPr>
        </p:nvSpPr>
        <p:spPr>
          <a:xfrm>
            <a:off x="323528" y="2420888"/>
            <a:ext cx="8316416" cy="3960440"/>
          </a:xfrm>
        </p:spPr>
        <p:txBody>
          <a:bodyPr/>
          <a:lstStyle/>
          <a:p>
            <a:pPr marL="809625" lvl="1" indent="-266700" algn="just">
              <a:lnSpc>
                <a:spcPct val="120000"/>
              </a:lnSpc>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GOAL:</a:t>
            </a:r>
            <a:r>
              <a:rPr lang="en-GB" sz="1800" b="1" kern="1200" dirty="0" smtClean="0">
                <a:latin typeface="+mj-lt"/>
                <a:ea typeface="+mn-ea"/>
                <a:cs typeface="Arial" charset="0"/>
              </a:rPr>
              <a:t> early implementation of the provisions from the CAM NC</a:t>
            </a:r>
          </a:p>
          <a:p>
            <a:pPr marL="809625" lvl="1" indent="-266700" algn="just">
              <a:lnSpc>
                <a:spcPct val="120000"/>
              </a:lnSpc>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In line with the Roadmap for the early implementation of the CAM NC, developing by ACER and ENTSOG. </a:t>
            </a:r>
          </a:p>
        </p:txBody>
      </p:sp>
      <p:pic>
        <p:nvPicPr>
          <p:cNvPr id="9" name="8 Imagen"/>
          <p:cNvPicPr/>
          <p:nvPr/>
        </p:nvPicPr>
        <p:blipFill>
          <a:blip r:embed="rId2" cstate="print"/>
          <a:srcRect b="20300"/>
          <a:stretch>
            <a:fillRect/>
          </a:stretch>
        </p:blipFill>
        <p:spPr bwMode="auto">
          <a:xfrm>
            <a:off x="1835696" y="3789040"/>
            <a:ext cx="5486400" cy="2436837"/>
          </a:xfrm>
          <a:prstGeom prst="rect">
            <a:avLst/>
          </a:prstGeom>
          <a:noFill/>
          <a:ln w="9525">
            <a:noFill/>
            <a:miter lim="800000"/>
            <a:headEnd/>
            <a:tailEnd/>
          </a:ln>
        </p:spPr>
      </p:pic>
      <p:sp>
        <p:nvSpPr>
          <p:cNvPr id="10" name="9 Elipse"/>
          <p:cNvSpPr/>
          <p:nvPr/>
        </p:nvSpPr>
        <p:spPr>
          <a:xfrm>
            <a:off x="2339752"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1</a:t>
            </a:r>
            <a:endParaRPr lang="es-ES" sz="2000" b="1" dirty="0"/>
          </a:p>
        </p:txBody>
      </p:sp>
      <p:sp>
        <p:nvSpPr>
          <p:cNvPr id="11" name="10 Elipse"/>
          <p:cNvSpPr/>
          <p:nvPr/>
        </p:nvSpPr>
        <p:spPr>
          <a:xfrm>
            <a:off x="4427984"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2</a:t>
            </a:r>
            <a:endParaRPr lang="es-ES" sz="2000" b="1" dirty="0"/>
          </a:p>
        </p:txBody>
      </p:sp>
      <p:sp>
        <p:nvSpPr>
          <p:cNvPr id="12" name="11 Elipse"/>
          <p:cNvSpPr/>
          <p:nvPr/>
        </p:nvSpPr>
        <p:spPr>
          <a:xfrm>
            <a:off x="6444208" y="630932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3</a:t>
            </a:r>
            <a:endParaRPr lang="es-ES" sz="2000" b="1"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412776"/>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23528" y="2321496"/>
            <a:ext cx="8316416" cy="4536504"/>
          </a:xfrm>
        </p:spPr>
        <p:txBody>
          <a:bodyPr/>
          <a:lstStyle/>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A consultation to the market was launched in </a:t>
            </a:r>
            <a:r>
              <a:rPr lang="en-GB" sz="1800" b="1" kern="1200" dirty="0" smtClean="0">
                <a:latin typeface="+mj-lt"/>
                <a:ea typeface="+mn-ea"/>
                <a:cs typeface="Arial" charset="0"/>
              </a:rPr>
              <a:t>March 2013 </a:t>
            </a:r>
            <a:r>
              <a:rPr lang="en-GB" sz="1800" kern="1200" dirty="0" smtClean="0">
                <a:latin typeface="+mj-lt"/>
                <a:ea typeface="+mn-ea"/>
                <a:cs typeface="Arial" charset="0"/>
              </a:rPr>
              <a:t>in ACER website.</a:t>
            </a:r>
          </a:p>
          <a:p>
            <a:pPr marL="809625" lvl="1" indent="-266700" algn="just">
              <a:spcBef>
                <a:spcPts val="600"/>
              </a:spcBef>
              <a:spcAft>
                <a:spcPts val="0"/>
              </a:spcAft>
              <a:buFont typeface="Wingdings" pitchFamily="2" charset="2"/>
              <a:buChar char="ü"/>
              <a:tabLst>
                <a:tab pos="809625" algn="l"/>
              </a:tabLst>
              <a:defRPr/>
            </a:pPr>
            <a:r>
              <a:rPr lang="en-GB" sz="1800" b="1" kern="1200" dirty="0" smtClean="0">
                <a:latin typeface="+mj-lt"/>
                <a:ea typeface="+mn-ea"/>
                <a:cs typeface="Arial" charset="0"/>
              </a:rPr>
              <a:t>7 answers have been received</a:t>
            </a:r>
            <a:r>
              <a:rPr lang="en-GB" sz="1800" kern="1200" dirty="0" smtClean="0">
                <a:latin typeface="+mj-lt"/>
                <a:ea typeface="+mn-ea"/>
                <a:cs typeface="Arial" charset="0"/>
              </a:rPr>
              <a:t>: 5 from shippers, 1 TSO, 1 association. </a:t>
            </a:r>
          </a:p>
          <a:p>
            <a:pPr marL="809625" lvl="1" indent="-266700" algn="just">
              <a:spcBef>
                <a:spcPts val="600"/>
              </a:spcBef>
              <a:spcAft>
                <a:spcPts val="0"/>
              </a:spcAft>
              <a:buFont typeface="Wingdings" pitchFamily="2" charset="2"/>
              <a:buChar char="ü"/>
              <a:tabLst>
                <a:tab pos="809625" algn="l"/>
              </a:tabLst>
              <a:defRPr/>
            </a:pPr>
            <a:r>
              <a:rPr lang="en-GB" sz="1800" kern="1200" dirty="0" smtClean="0">
                <a:latin typeface="+mj-lt"/>
                <a:ea typeface="+mn-ea"/>
                <a:cs typeface="Arial" charset="0"/>
              </a:rPr>
              <a:t>Main comments on:</a:t>
            </a:r>
          </a:p>
          <a:p>
            <a:pPr marL="885825" lvl="1" indent="-342900" algn="just">
              <a:spcBef>
                <a:spcPts val="600"/>
              </a:spcBef>
              <a:spcAft>
                <a:spcPts val="0"/>
              </a:spcAft>
              <a:buFont typeface="+mj-lt"/>
              <a:buAutoNum type="arabicParenR"/>
              <a:tabLst>
                <a:tab pos="809625" algn="l"/>
              </a:tabLst>
              <a:defRPr/>
            </a:pPr>
            <a:endParaRPr lang="en-GB" sz="1800" kern="1200" dirty="0" smtClean="0">
              <a:latin typeface="+mj-lt"/>
              <a:ea typeface="+mn-ea"/>
              <a:cs typeface="Arial" charset="0"/>
            </a:endParaRP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Welcome</a:t>
            </a:r>
            <a:r>
              <a:rPr lang="en-GB" sz="1800" kern="1200" dirty="0" smtClean="0">
                <a:latin typeface="+mj-lt"/>
                <a:ea typeface="+mn-ea"/>
                <a:cs typeface="Arial" charset="0"/>
              </a:rPr>
              <a:t> the process (7).</a:t>
            </a: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Coordination</a:t>
            </a:r>
            <a:r>
              <a:rPr lang="en-GB" sz="1800" kern="1200" dirty="0" smtClean="0">
                <a:latin typeface="+mj-lt"/>
                <a:ea typeface="+mn-ea"/>
                <a:cs typeface="Arial" charset="0"/>
              </a:rPr>
              <a:t> (5) among NRAs and TSOs is necessary to reach the goals, avoid unnecessary bureaucracy. </a:t>
            </a:r>
          </a:p>
          <a:p>
            <a:pPr marL="1293812" lvl="2" indent="-342900" algn="just">
              <a:spcBef>
                <a:spcPts val="600"/>
              </a:spcBef>
              <a:spcAft>
                <a:spcPts val="0"/>
              </a:spcAft>
              <a:buSzPct val="95000"/>
              <a:buFont typeface="+mj-lt"/>
              <a:buAutoNum type="arabicParenR"/>
              <a:tabLst>
                <a:tab pos="809625" algn="l"/>
              </a:tabLst>
              <a:defRPr/>
            </a:pPr>
            <a:r>
              <a:rPr lang="en-GB" sz="1800" b="1" kern="1200" dirty="0" smtClean="0">
                <a:latin typeface="+mj-lt"/>
                <a:ea typeface="+mn-ea"/>
                <a:cs typeface="Arial" charset="0"/>
              </a:rPr>
              <a:t>Platform </a:t>
            </a:r>
            <a:r>
              <a:rPr lang="en-GB" sz="1800" kern="1200" dirty="0" smtClean="0">
                <a:latin typeface="+mj-lt"/>
                <a:ea typeface="+mn-ea"/>
                <a:cs typeface="Arial" charset="0"/>
              </a:rPr>
              <a:t>to allocate capacity (4): </a:t>
            </a:r>
          </a:p>
          <a:p>
            <a:pPr marL="1701800" lvl="3" indent="-342900" algn="just">
              <a:spcBef>
                <a:spcPts val="600"/>
              </a:spcBef>
              <a:spcAft>
                <a:spcPts val="0"/>
              </a:spcAft>
              <a:buSzPct val="95000"/>
              <a:buFont typeface="Wingdings" pitchFamily="2" charset="2"/>
              <a:buChar char="q"/>
              <a:tabLst>
                <a:tab pos="809625" algn="l"/>
              </a:tabLst>
              <a:defRPr/>
            </a:pPr>
            <a:r>
              <a:rPr lang="en-GB" sz="1800" kern="1200" dirty="0" smtClean="0">
                <a:latin typeface="+mj-lt"/>
                <a:ea typeface="+mn-ea"/>
                <a:cs typeface="Arial" charset="0"/>
              </a:rPr>
              <a:t>Cost to be shared and efficient: competent authorities role, consumers paying the bill...</a:t>
            </a:r>
          </a:p>
          <a:p>
            <a:pPr marL="1701800" lvl="3" indent="-342900" algn="just">
              <a:spcBef>
                <a:spcPts val="600"/>
              </a:spcBef>
              <a:spcAft>
                <a:spcPts val="0"/>
              </a:spcAft>
              <a:buSzPct val="95000"/>
              <a:buFont typeface="Wingdings" pitchFamily="2" charset="2"/>
              <a:buChar char="q"/>
              <a:tabLst>
                <a:tab pos="809625" algn="l"/>
              </a:tabLst>
              <a:defRPr/>
            </a:pPr>
            <a:r>
              <a:rPr lang="en-GB" sz="1800" kern="1200" dirty="0" smtClean="0">
                <a:solidFill>
                  <a:schemeClr val="accent6">
                    <a:lumMod val="60000"/>
                    <a:lumOff val="40000"/>
                  </a:schemeClr>
                </a:solidFill>
                <a:latin typeface="+mj-lt"/>
                <a:ea typeface="+mn-ea"/>
                <a:cs typeface="Arial" charset="0"/>
              </a:rPr>
              <a:t>Decision to be taken by both TSOs </a:t>
            </a:r>
            <a:r>
              <a:rPr lang="en-GB" sz="1800" kern="1200" dirty="0" smtClean="0">
                <a:latin typeface="+mj-lt"/>
                <a:ea typeface="+mn-ea"/>
                <a:cs typeface="Arial" charset="0"/>
              </a:rPr>
              <a:t>adjacent at the border.</a:t>
            </a:r>
          </a:p>
          <a:p>
            <a:pPr marL="885825" lvl="1" indent="-342900" algn="just">
              <a:spcBef>
                <a:spcPts val="600"/>
              </a:spcBef>
              <a:spcAft>
                <a:spcPts val="0"/>
              </a:spcAft>
              <a:buSzPct val="95000"/>
              <a:buNone/>
              <a:tabLst>
                <a:tab pos="809625" algn="l"/>
              </a:tabLst>
              <a:defRPr/>
            </a:pPr>
            <a:endParaRPr lang="en-GB" sz="1800" kern="1200" dirty="0" smtClean="0">
              <a:latin typeface="+mj-lt"/>
              <a:ea typeface="+mn-ea"/>
              <a:cs typeface="Arial" charset="0"/>
            </a:endParaRPr>
          </a:p>
        </p:txBody>
      </p:sp>
      <p:sp>
        <p:nvSpPr>
          <p:cNvPr id="9" name="8 CuadroTexto"/>
          <p:cNvSpPr txBox="1"/>
          <p:nvPr/>
        </p:nvSpPr>
        <p:spPr>
          <a:xfrm>
            <a:off x="395536" y="1916832"/>
            <a:ext cx="8064896" cy="394210"/>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431032"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323528" y="2204864"/>
            <a:ext cx="8568952" cy="4248472"/>
          </a:xfrm>
        </p:spPr>
        <p:txBody>
          <a:bodyPr/>
          <a:lstStyle/>
          <a:p>
            <a:pPr marL="885825" lvl="1" indent="-342900" algn="just">
              <a:spcBef>
                <a:spcPts val="600"/>
              </a:spcBef>
              <a:spcAft>
                <a:spcPts val="0"/>
              </a:spcAft>
              <a:buSzPct val="95000"/>
              <a:buFont typeface="+mj-lt"/>
              <a:buAutoNum type="arabicParenR" startAt="4"/>
              <a:tabLst>
                <a:tab pos="809625" algn="l"/>
              </a:tabLst>
              <a:defRPr/>
            </a:pPr>
            <a:r>
              <a:rPr lang="en-GB" sz="1800" b="1" kern="1200" dirty="0" smtClean="0">
                <a:cs typeface="Arial" charset="0"/>
              </a:rPr>
              <a:t>Capacity to set aside (2)</a:t>
            </a:r>
            <a:r>
              <a:rPr lang="en-GB" sz="1800" kern="1200" dirty="0" smtClean="0">
                <a:cs typeface="Arial" charset="0"/>
              </a:rPr>
              <a:t>: disagree with the proposal 80/20 for the annual auction of Q capacity products at SP-FR border.</a:t>
            </a:r>
          </a:p>
          <a:p>
            <a:pPr marL="885825" lvl="1" indent="-342900" algn="just">
              <a:spcBef>
                <a:spcPts val="600"/>
              </a:spcBef>
              <a:spcAft>
                <a:spcPts val="0"/>
              </a:spcAft>
              <a:buSzPct val="95000"/>
              <a:buNone/>
              <a:tabLst>
                <a:tab pos="809625" algn="l"/>
              </a:tabLst>
              <a:defRPr/>
            </a:pPr>
            <a:r>
              <a:rPr lang="en-GB" sz="1800" kern="1200" dirty="0" smtClean="0">
                <a:cs typeface="Arial" charset="0"/>
              </a:rPr>
              <a:t>	According to CAM NC: at least 20% of the technical capacity at IP</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10% yearly capacity </a:t>
            </a:r>
            <a:r>
              <a:rPr lang="en-GB" sz="1800" kern="1200" dirty="0" smtClean="0">
                <a:cs typeface="Arial" charset="0"/>
              </a:rPr>
              <a:t>to be offered not early than the annual auction during the 5</a:t>
            </a:r>
            <a:r>
              <a:rPr lang="en-GB" sz="1800" kern="1200" baseline="30000" dirty="0" smtClean="0">
                <a:cs typeface="Arial" charset="0"/>
              </a:rPr>
              <a:t>th</a:t>
            </a:r>
            <a:r>
              <a:rPr lang="en-GB" sz="1800" kern="1200" dirty="0" smtClean="0">
                <a:cs typeface="Arial" charset="0"/>
              </a:rPr>
              <a:t> gas year preceding the start of the relevant gas year</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10% quarterly capacity </a:t>
            </a:r>
            <a:r>
              <a:rPr lang="en-GB" sz="1800" kern="1200" dirty="0" smtClean="0">
                <a:cs typeface="Arial" charset="0"/>
              </a:rPr>
              <a:t>to be offered not early than the annual auction during the gas year preceding the start of the relevant gas year</a:t>
            </a:r>
          </a:p>
          <a:p>
            <a:pPr marL="885825" lvl="1" indent="-342900" algn="just">
              <a:spcBef>
                <a:spcPts val="600"/>
              </a:spcBef>
              <a:spcAft>
                <a:spcPts val="0"/>
              </a:spcAft>
              <a:buSzPct val="95000"/>
              <a:buFont typeface="+mj-lt"/>
              <a:buAutoNum type="arabicParenR" startAt="5"/>
              <a:tabLst>
                <a:tab pos="809625" algn="l"/>
              </a:tabLst>
              <a:defRPr/>
            </a:pPr>
            <a:r>
              <a:rPr lang="en-GB" sz="1800" b="1" kern="1200" dirty="0" smtClean="0">
                <a:cs typeface="Arial" charset="0"/>
              </a:rPr>
              <a:t>Contracts</a:t>
            </a:r>
            <a:r>
              <a:rPr lang="en-GB" sz="1800" kern="1200" dirty="0" smtClean="0">
                <a:cs typeface="Arial" charset="0"/>
              </a:rPr>
              <a:t>: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Rights of the </a:t>
            </a:r>
            <a:r>
              <a:rPr lang="en-GB" sz="1800" kern="1200" dirty="0" smtClean="0">
                <a:solidFill>
                  <a:schemeClr val="accent6">
                    <a:lumMod val="60000"/>
                    <a:lumOff val="40000"/>
                  </a:schemeClr>
                </a:solidFill>
                <a:cs typeface="Arial" charset="0"/>
              </a:rPr>
              <a:t>existing contracts to be maintained </a:t>
            </a:r>
            <a:r>
              <a:rPr lang="en-GB" sz="1800" kern="1200" dirty="0" smtClean="0">
                <a:cs typeface="Arial" charset="0"/>
              </a:rPr>
              <a:t>(2), unbundled contracts should be respected but adapted to bundled conditions.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Capacity to be sold in the VIP, ASAP (1).</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Benefits of the bundled products (1) in LT contracts are not demonstrated </a:t>
            </a:r>
          </a:p>
        </p:txBody>
      </p:sp>
      <p:sp>
        <p:nvSpPr>
          <p:cNvPr id="8" name="7 CuadroTexto"/>
          <p:cNvSpPr txBox="1"/>
          <p:nvPr/>
        </p:nvSpPr>
        <p:spPr>
          <a:xfrm>
            <a:off x="395536" y="1772816"/>
            <a:ext cx="8064896" cy="424732"/>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(II)</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431032" y="1196752"/>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sp>
        <p:nvSpPr>
          <p:cNvPr id="6" name="2 Marcador de contenido"/>
          <p:cNvSpPr>
            <a:spLocks noGrp="1"/>
          </p:cNvSpPr>
          <p:nvPr>
            <p:ph idx="1"/>
          </p:nvPr>
        </p:nvSpPr>
        <p:spPr>
          <a:xfrm>
            <a:off x="251520" y="2249488"/>
            <a:ext cx="8316416" cy="4608512"/>
          </a:xfrm>
        </p:spPr>
        <p:txBody>
          <a:bodyPr/>
          <a:lstStyle/>
          <a:p>
            <a:pPr marL="885825" lvl="1" indent="-342900" algn="just">
              <a:spcBef>
                <a:spcPts val="600"/>
              </a:spcBef>
              <a:spcAft>
                <a:spcPts val="0"/>
              </a:spcAft>
              <a:buSzPct val="95000"/>
              <a:buFont typeface="+mj-lt"/>
              <a:buAutoNum type="arabicParenR" startAt="6"/>
              <a:tabLst>
                <a:tab pos="809625" algn="l"/>
              </a:tabLst>
              <a:defRPr/>
            </a:pPr>
            <a:r>
              <a:rPr lang="en-GB" sz="1800" b="1" kern="1200" dirty="0" smtClean="0">
                <a:cs typeface="Arial" charset="0"/>
              </a:rPr>
              <a:t>SP-PT border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Auction in June 2013 (1):  yearly capacity products to be offered first in order to shippers can obtain yearly flat capacity when supplying a customer from neighbouring country.</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Products to be offered for more than one year </a:t>
            </a:r>
            <a:r>
              <a:rPr lang="en-GB" sz="1800" kern="1200" dirty="0" smtClean="0">
                <a:cs typeface="Arial" charset="0"/>
              </a:rPr>
              <a:t>(3) to increase the competition in the PT market </a:t>
            </a:r>
          </a:p>
          <a:p>
            <a:pPr marL="885825" lvl="1" indent="-342900" algn="just">
              <a:spcBef>
                <a:spcPts val="600"/>
              </a:spcBef>
              <a:spcAft>
                <a:spcPts val="0"/>
              </a:spcAft>
              <a:buSzPct val="95000"/>
              <a:buFont typeface="+mj-lt"/>
              <a:buAutoNum type="arabicParenR" startAt="6"/>
              <a:tabLst>
                <a:tab pos="809625" algn="l"/>
              </a:tabLst>
              <a:defRPr/>
            </a:pPr>
            <a:r>
              <a:rPr lang="en-GB" sz="1800" kern="1200" dirty="0" smtClean="0">
                <a:cs typeface="Arial" charset="0"/>
              </a:rPr>
              <a:t>Regulatory </a:t>
            </a:r>
            <a:r>
              <a:rPr lang="en-GB" sz="1800" b="1" kern="1200" dirty="0" smtClean="0">
                <a:cs typeface="Arial" charset="0"/>
              </a:rPr>
              <a:t>harmonization </a:t>
            </a:r>
            <a:r>
              <a:rPr lang="en-GB" sz="1800" kern="1200" dirty="0" smtClean="0">
                <a:cs typeface="Arial" charset="0"/>
              </a:rPr>
              <a:t>is needed (2):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Gas year and gas day / Gas quality</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Procedures and scheduled for nomination</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solidFill>
                  <a:schemeClr val="accent6">
                    <a:lumMod val="60000"/>
                    <a:lumOff val="40000"/>
                  </a:schemeClr>
                </a:solidFill>
                <a:cs typeface="Arial" charset="0"/>
              </a:rPr>
              <a:t>Shipper single licensing </a:t>
            </a:r>
            <a:r>
              <a:rPr lang="en-GB" sz="1800" kern="1200" dirty="0" smtClean="0">
                <a:cs typeface="Arial" charset="0"/>
              </a:rPr>
              <a:t>to operate in the Region</a:t>
            </a:r>
          </a:p>
          <a:p>
            <a:pPr marL="885825" lvl="1" indent="-342900" algn="just">
              <a:spcBef>
                <a:spcPts val="600"/>
              </a:spcBef>
              <a:spcAft>
                <a:spcPts val="0"/>
              </a:spcAft>
              <a:buSzPct val="95000"/>
              <a:buFont typeface="+mj-lt"/>
              <a:buAutoNum type="arabicParenR" startAt="6"/>
              <a:tabLst>
                <a:tab pos="809625" algn="l"/>
              </a:tabLst>
              <a:defRPr/>
            </a:pPr>
            <a:r>
              <a:rPr lang="en-GB" sz="1800" kern="1200" dirty="0" smtClean="0">
                <a:cs typeface="Arial" charset="0"/>
              </a:rPr>
              <a:t>Issues to be </a:t>
            </a:r>
            <a:r>
              <a:rPr lang="en-GB" sz="1800" b="1" kern="1200" dirty="0" smtClean="0">
                <a:cs typeface="Arial" charset="0"/>
              </a:rPr>
              <a:t>developed together with CAM issues </a:t>
            </a:r>
            <a:r>
              <a:rPr lang="en-GB" sz="1800" kern="1200" dirty="0" smtClean="0">
                <a:cs typeface="Arial" charset="0"/>
              </a:rPr>
              <a:t>(1): </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CMP: maximize offered capacity, avoid capacity hoarding, same criteria</a:t>
            </a:r>
          </a:p>
          <a:p>
            <a:pPr marL="1081088" lvl="2" indent="-368300" algn="just">
              <a:spcBef>
                <a:spcPts val="600"/>
              </a:spcBef>
              <a:spcAft>
                <a:spcPts val="0"/>
              </a:spcAft>
              <a:buSzPct val="95000"/>
              <a:buFont typeface="Wingdings" pitchFamily="2" charset="2"/>
              <a:buChar char="ü"/>
              <a:tabLst>
                <a:tab pos="534988" algn="l"/>
              </a:tabLst>
              <a:defRPr/>
            </a:pPr>
            <a:r>
              <a:rPr lang="en-GB" sz="1800" kern="1200" dirty="0" smtClean="0">
                <a:cs typeface="Arial" charset="0"/>
              </a:rPr>
              <a:t>Secondary market: a single one for each VIP</a:t>
            </a:r>
            <a:endParaRPr lang="en-GB" sz="1800" b="1" kern="1200" dirty="0" smtClean="0">
              <a:cs typeface="Arial" charset="0"/>
            </a:endParaRPr>
          </a:p>
        </p:txBody>
      </p:sp>
      <p:sp>
        <p:nvSpPr>
          <p:cNvPr id="8" name="7 CuadroTexto"/>
          <p:cNvSpPr txBox="1"/>
          <p:nvPr/>
        </p:nvSpPr>
        <p:spPr>
          <a:xfrm>
            <a:off x="395536" y="1772816"/>
            <a:ext cx="8064896" cy="424732"/>
          </a:xfrm>
          <a:prstGeom prst="rect">
            <a:avLst/>
          </a:prstGeom>
          <a:solidFill>
            <a:srgbClr val="0070C0"/>
          </a:solidFill>
        </p:spPr>
        <p:txBody>
          <a:bodyPr wrap="square" rtlCol="0">
            <a:spAutoFit/>
          </a:bodyPr>
          <a:lstStyle/>
          <a:p>
            <a:pPr marL="534988" lvl="1" indent="7938" algn="just">
              <a:lnSpc>
                <a:spcPct val="120000"/>
              </a:lnSpc>
              <a:spcBef>
                <a:spcPts val="600"/>
              </a:spcBef>
              <a:spcAft>
                <a:spcPts val="0"/>
              </a:spcAft>
              <a:buNone/>
              <a:defRPr/>
            </a:pPr>
            <a:r>
              <a:rPr lang="en-GB" b="1" dirty="0" smtClean="0">
                <a:solidFill>
                  <a:schemeClr val="bg1"/>
                </a:solidFill>
                <a:cs typeface="Arial" charset="0"/>
              </a:rPr>
              <a:t>COMMENTS RECEIVED FROM PUBLIC CONSULTATION (III)</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180528" y="731370"/>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251520" y="1268760"/>
            <a:ext cx="8712968" cy="535531"/>
          </a:xfrm>
          <a:prstGeom prst="rect">
            <a:avLst/>
          </a:prstGeom>
        </p:spPr>
        <p:txBody>
          <a:bodyPr wrap="square">
            <a:spAutoFit/>
          </a:bodyPr>
          <a:lstStyle/>
          <a:p>
            <a:pPr marL="355600" indent="-263525">
              <a:lnSpc>
                <a:spcPct val="120000"/>
              </a:lnSpc>
              <a:spcBef>
                <a:spcPts val="600"/>
              </a:spcBef>
              <a:spcAft>
                <a:spcPts val="200"/>
              </a:spcAft>
            </a:pPr>
            <a:r>
              <a:rPr lang="en-US" sz="2400" dirty="0" smtClean="0"/>
              <a:t>II.1. CAM Roadmap for SGRI</a:t>
            </a:r>
            <a:endParaRPr lang="en-US" sz="2400" dirty="0" smtClean="0">
              <a:solidFill>
                <a:srgbClr val="FF0000"/>
              </a:solidFill>
            </a:endParaRPr>
          </a:p>
        </p:txBody>
      </p:sp>
      <p:graphicFrame>
        <p:nvGraphicFramePr>
          <p:cNvPr id="9" name="8 Tabla"/>
          <p:cNvGraphicFramePr>
            <a:graphicFrameLocks noGrp="1"/>
          </p:cNvGraphicFramePr>
          <p:nvPr/>
        </p:nvGraphicFramePr>
        <p:xfrm>
          <a:off x="467544" y="1988840"/>
          <a:ext cx="8280920" cy="4608511"/>
        </p:xfrm>
        <a:graphic>
          <a:graphicData uri="http://schemas.openxmlformats.org/drawingml/2006/table">
            <a:tbl>
              <a:tblPr>
                <a:tableStyleId>{5940675A-B579-460E-94D1-54222C63F5DA}</a:tableStyleId>
              </a:tblPr>
              <a:tblGrid>
                <a:gridCol w="1939675"/>
                <a:gridCol w="1492058"/>
                <a:gridCol w="4849187"/>
              </a:tblGrid>
              <a:tr h="365547">
                <a:tc>
                  <a:txBody>
                    <a:bodyPr/>
                    <a:lstStyle/>
                    <a:p>
                      <a:pPr marL="0" algn="ctr" defTabSz="914400" rtl="0" eaLnBrk="1" latinLnBrk="0" hangingPunct="1"/>
                      <a:r>
                        <a:rPr lang="es-ES" sz="1200" b="1" kern="1200" dirty="0" smtClean="0">
                          <a:solidFill>
                            <a:schemeClr val="bg1"/>
                          </a:solidFill>
                          <a:latin typeface="+mn-lt"/>
                          <a:ea typeface="+mn-ea"/>
                          <a:cs typeface="+mn-cs"/>
                        </a:rPr>
                        <a:t>DEADLINE</a:t>
                      </a:r>
                      <a:endParaRPr lang="es-ES" sz="1200" b="1" kern="1200" dirty="0">
                        <a:solidFill>
                          <a:schemeClr val="bg1"/>
                        </a:solidFill>
                        <a:latin typeface="+mn-lt"/>
                        <a:ea typeface="+mn-ea"/>
                        <a:cs typeface="+mn-cs"/>
                      </a:endParaRPr>
                    </a:p>
                  </a:txBody>
                  <a:tcPr anchor="ctr">
                    <a:solidFill>
                      <a:srgbClr val="92D050"/>
                    </a:solidFill>
                  </a:tcPr>
                </a:tc>
                <a:tc>
                  <a:txBody>
                    <a:bodyPr/>
                    <a:lstStyle/>
                    <a:p>
                      <a:pPr marL="0" algn="ctr" defTabSz="914400" rtl="0" eaLnBrk="1" latinLnBrk="0" hangingPunct="1"/>
                      <a:r>
                        <a:rPr lang="es-ES" sz="1200" b="1" kern="1200" dirty="0" smtClean="0">
                          <a:solidFill>
                            <a:schemeClr val="bg1"/>
                          </a:solidFill>
                          <a:latin typeface="+mn-lt"/>
                          <a:ea typeface="+mn-ea"/>
                          <a:cs typeface="+mn-cs"/>
                        </a:rPr>
                        <a:t>RESPONSIBLE</a:t>
                      </a:r>
                      <a:endParaRPr lang="es-ES" sz="1200" b="1" kern="1200" dirty="0">
                        <a:solidFill>
                          <a:schemeClr val="bg1"/>
                        </a:solidFill>
                        <a:latin typeface="+mn-lt"/>
                        <a:ea typeface="+mn-ea"/>
                        <a:cs typeface="+mn-cs"/>
                      </a:endParaRPr>
                    </a:p>
                  </a:txBody>
                  <a:tcPr anchor="ctr">
                    <a:solidFill>
                      <a:srgbClr val="92D050"/>
                    </a:solidFill>
                  </a:tcPr>
                </a:tc>
                <a:tc>
                  <a:txBody>
                    <a:bodyPr/>
                    <a:lstStyle/>
                    <a:p>
                      <a:pPr marL="0" algn="ctr" defTabSz="914400" rtl="0" eaLnBrk="1" latinLnBrk="0" hangingPunct="1"/>
                      <a:r>
                        <a:rPr lang="es-ES" sz="1200" b="1" kern="1200" dirty="0" smtClean="0">
                          <a:solidFill>
                            <a:schemeClr val="bg1"/>
                          </a:solidFill>
                          <a:latin typeface="+mn-lt"/>
                          <a:ea typeface="+mn-ea"/>
                          <a:cs typeface="+mn-cs"/>
                        </a:rPr>
                        <a:t>TASKS</a:t>
                      </a:r>
                      <a:endParaRPr lang="es-ES" sz="1200" b="1" kern="1200" dirty="0">
                        <a:solidFill>
                          <a:schemeClr val="bg1"/>
                        </a:solidFill>
                        <a:latin typeface="+mn-lt"/>
                        <a:ea typeface="+mn-ea"/>
                        <a:cs typeface="+mn-cs"/>
                      </a:endParaRPr>
                    </a:p>
                  </a:txBody>
                  <a:tcPr anchor="ctr">
                    <a:solidFill>
                      <a:srgbClr val="92D050"/>
                    </a:solidFill>
                  </a:tcPr>
                </a:tc>
              </a:tr>
              <a:tr h="365547">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1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NRAs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Public Consultation on the CAM Roadmap until 19 March</a:t>
                      </a:r>
                    </a:p>
                  </a:txBody>
                  <a:tcPr marL="6959" marR="6959" marT="6959" marB="0" anchor="ctr"/>
                </a:tc>
              </a:tr>
              <a:tr h="378603">
                <a:tc>
                  <a:txBody>
                    <a:bodyPr/>
                    <a:lstStyle/>
                    <a:p>
                      <a:pPr marL="0" algn="ctr" defTabSz="914400" rtl="0" eaLnBrk="1" fontAlgn="b" latinLnBrk="0" hangingPunct="1"/>
                      <a:r>
                        <a:rPr lang="es-ES" sz="1400" b="1" u="none" strike="noStrike" kern="1200" dirty="0" err="1">
                          <a:solidFill>
                            <a:schemeClr val="tx1"/>
                          </a:solidFill>
                          <a:latin typeface="+mn-lt"/>
                          <a:ea typeface="+mn-ea"/>
                          <a:cs typeface="+mn-cs"/>
                        </a:rPr>
                        <a:t>End</a:t>
                      </a:r>
                      <a:r>
                        <a:rPr lang="es-ES" sz="1400" b="1" u="none" strike="noStrike" kern="1200" dirty="0">
                          <a:solidFill>
                            <a:schemeClr val="tx1"/>
                          </a:solidFill>
                          <a:latin typeface="+mn-lt"/>
                          <a:ea typeface="+mn-ea"/>
                          <a:cs typeface="+mn-cs"/>
                        </a:rPr>
                        <a:t>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NRAs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NRAs approval of CAM Roadmap </a:t>
                      </a:r>
                    </a:p>
                  </a:txBody>
                  <a:tcPr marL="6959" marR="6959" marT="6959" marB="0" anchor="ctr"/>
                </a:tc>
              </a:tr>
              <a:tr h="561377">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Before 15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 </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TSOs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Available capacity in all borders, for the next 15 years. Proposal of capacity split for auctions beyond Oct 2014</a:t>
                      </a:r>
                    </a:p>
                  </a:txBody>
                  <a:tcPr marL="6959" marR="6959" marT="6959" marB="0" anchor="ctr"/>
                </a:tc>
              </a:tr>
              <a:tr h="874703">
                <a:tc>
                  <a:txBody>
                    <a:bodyPr/>
                    <a:lstStyle/>
                    <a:p>
                      <a:pPr marL="0" algn="ctr" defTabSz="914400" rtl="0" eaLnBrk="1" fontAlgn="b" latinLnBrk="0" hangingPunct="1"/>
                      <a:r>
                        <a:rPr lang="es-ES" sz="1400" b="1" u="none" strike="noStrike" kern="1200" dirty="0">
                          <a:solidFill>
                            <a:schemeClr val="tx1"/>
                          </a:solidFill>
                          <a:latin typeface="+mn-lt"/>
                          <a:ea typeface="+mn-ea"/>
                          <a:cs typeface="+mn-cs"/>
                        </a:rPr>
                        <a:t>Before 29 </a:t>
                      </a:r>
                      <a:r>
                        <a:rPr lang="es-ES" sz="1400" b="1" u="none" strike="noStrike" kern="1200" dirty="0" err="1" smtClean="0">
                          <a:solidFill>
                            <a:schemeClr val="tx1"/>
                          </a:solidFill>
                          <a:latin typeface="+mn-lt"/>
                          <a:ea typeface="+mn-ea"/>
                          <a:cs typeface="+mn-cs"/>
                        </a:rPr>
                        <a:t>March</a:t>
                      </a:r>
                      <a:r>
                        <a:rPr lang="es-ES" sz="1400" b="1" u="none" strike="noStrike" kern="1200" dirty="0" smtClean="0">
                          <a:solidFill>
                            <a:schemeClr val="tx1"/>
                          </a:solidFill>
                          <a:latin typeface="+mn-lt"/>
                          <a:ea typeface="+mn-ea"/>
                          <a:cs typeface="+mn-cs"/>
                        </a:rPr>
                        <a:t> 2013 </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err="1">
                          <a:solidFill>
                            <a:schemeClr val="tx1"/>
                          </a:solidFill>
                          <a:latin typeface="+mn-lt"/>
                          <a:ea typeface="+mn-ea"/>
                          <a:cs typeface="+mn-cs"/>
                        </a:rPr>
                        <a:t>TSOs</a:t>
                      </a:r>
                      <a:endParaRPr lang="es-ES" sz="1400"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Definition of the CAM </a:t>
                      </a:r>
                      <a:r>
                        <a:rPr lang="en-US" sz="1400" u="none" strike="noStrike" kern="1200" dirty="0" err="1">
                          <a:solidFill>
                            <a:schemeClr val="tx1"/>
                          </a:solidFill>
                          <a:latin typeface="+mn-lt"/>
                          <a:ea typeface="+mn-ea"/>
                          <a:cs typeface="+mn-cs"/>
                        </a:rPr>
                        <a:t>plataforms</a:t>
                      </a:r>
                      <a:r>
                        <a:rPr lang="en-US" sz="1400" u="none" strike="noStrike" kern="1200" dirty="0">
                          <a:solidFill>
                            <a:schemeClr val="tx1"/>
                          </a:solidFill>
                          <a:latin typeface="+mn-lt"/>
                          <a:ea typeface="+mn-ea"/>
                          <a:cs typeface="+mn-cs"/>
                        </a:rPr>
                        <a:t> capabilities. IT system calendar of development, interface to primary and secondary markets, integration with nomination and </a:t>
                      </a:r>
                      <a:r>
                        <a:rPr lang="en-US" sz="1400" u="none" strike="noStrike" kern="1200" dirty="0" err="1">
                          <a:solidFill>
                            <a:schemeClr val="tx1"/>
                          </a:solidFill>
                          <a:latin typeface="+mn-lt"/>
                          <a:ea typeface="+mn-ea"/>
                          <a:cs typeface="+mn-cs"/>
                        </a:rPr>
                        <a:t>renomination</a:t>
                      </a:r>
                      <a:r>
                        <a:rPr lang="en-US" sz="1400" u="none" strike="noStrike" kern="1200" dirty="0">
                          <a:solidFill>
                            <a:schemeClr val="tx1"/>
                          </a:solidFill>
                          <a:latin typeface="+mn-lt"/>
                          <a:ea typeface="+mn-ea"/>
                          <a:cs typeface="+mn-cs"/>
                        </a:rPr>
                        <a:t> schemes</a:t>
                      </a:r>
                    </a:p>
                  </a:txBody>
                  <a:tcPr marL="6959" marR="6959" marT="6959" marB="0" anchor="ctr"/>
                </a:tc>
              </a:tr>
              <a:tr h="678874">
                <a:tc>
                  <a:txBody>
                    <a:bodyPr/>
                    <a:lstStyle/>
                    <a:p>
                      <a:pPr marL="0" algn="ctr" defTabSz="914400" rtl="0" eaLnBrk="1" fontAlgn="b" latinLnBrk="0" hangingPunct="1"/>
                      <a:r>
                        <a:rPr lang="es-ES" sz="1400" b="1" u="none" strike="noStrike" kern="1200" dirty="0" smtClean="0">
                          <a:solidFill>
                            <a:schemeClr val="tx1"/>
                          </a:solidFill>
                          <a:latin typeface="+mn-lt"/>
                          <a:ea typeface="+mn-ea"/>
                          <a:cs typeface="+mn-cs"/>
                        </a:rPr>
                        <a:t>30 </a:t>
                      </a:r>
                      <a:r>
                        <a:rPr lang="es-ES" sz="1400" b="1" u="none" strike="noStrike" kern="1200" dirty="0" err="1" smtClean="0">
                          <a:solidFill>
                            <a:schemeClr val="tx1"/>
                          </a:solidFill>
                          <a:latin typeface="+mn-lt"/>
                          <a:ea typeface="+mn-ea"/>
                          <a:cs typeface="+mn-cs"/>
                        </a:rPr>
                        <a:t>April</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TSOs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TSOs Document containing the available capacity, standards products and IT systems</a:t>
                      </a:r>
                    </a:p>
                  </a:txBody>
                  <a:tcPr marL="6959" marR="6959" marT="6959" marB="0" anchor="ctr"/>
                </a:tc>
              </a:tr>
              <a:tr h="600544">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Summer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TSOs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TSOs proposal of developments of IT systems: definition, functions, calendar </a:t>
                      </a:r>
                    </a:p>
                  </a:txBody>
                  <a:tcPr marL="6959" marR="6959" marT="6959" marB="0" anchor="ctr"/>
                </a:tc>
              </a:tr>
              <a:tr h="496099">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Summer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NRAs</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NRAs approval of national regulation modifications to be adapted to new rules</a:t>
                      </a:r>
                    </a:p>
                  </a:txBody>
                  <a:tcPr marL="6959" marR="6959" marT="6959" marB="0" anchor="ctr"/>
                </a:tc>
              </a:tr>
              <a:tr h="287217">
                <a:tc>
                  <a:txBody>
                    <a:bodyPr/>
                    <a:lstStyle/>
                    <a:p>
                      <a:pPr marL="0" algn="ctr" defTabSz="914400" rtl="0" eaLnBrk="1" fontAlgn="b" latinLnBrk="0" hangingPunct="1"/>
                      <a:r>
                        <a:rPr lang="es-ES" sz="1400" b="1" u="none" strike="noStrike" kern="1200" dirty="0" err="1" smtClean="0">
                          <a:solidFill>
                            <a:schemeClr val="tx1"/>
                          </a:solidFill>
                          <a:latin typeface="+mn-lt"/>
                          <a:ea typeface="+mn-ea"/>
                          <a:cs typeface="+mn-cs"/>
                        </a:rPr>
                        <a:t>December</a:t>
                      </a:r>
                      <a:r>
                        <a:rPr lang="es-ES" sz="1400" b="1" u="none" strike="noStrike" kern="1200" dirty="0" smtClean="0">
                          <a:solidFill>
                            <a:schemeClr val="tx1"/>
                          </a:solidFill>
                          <a:latin typeface="+mn-lt"/>
                          <a:ea typeface="+mn-ea"/>
                          <a:cs typeface="+mn-cs"/>
                        </a:rPr>
                        <a:t> 2013</a:t>
                      </a:r>
                      <a:endParaRPr lang="es-ES" sz="1400" b="1" u="none" strike="noStrike" kern="1200" dirty="0">
                        <a:solidFill>
                          <a:schemeClr val="tx1"/>
                        </a:solidFill>
                        <a:latin typeface="+mn-lt"/>
                        <a:ea typeface="+mn-ea"/>
                        <a:cs typeface="+mn-cs"/>
                      </a:endParaRPr>
                    </a:p>
                  </a:txBody>
                  <a:tcPr marL="6959" marR="6959" marT="6959" marB="0" anchor="ctr"/>
                </a:tc>
                <a:tc>
                  <a:txBody>
                    <a:bodyPr/>
                    <a:lstStyle/>
                    <a:p>
                      <a:pPr marL="0" algn="ctr" defTabSz="914400" rtl="0" eaLnBrk="1" fontAlgn="b" latinLnBrk="0" hangingPunct="1"/>
                      <a:r>
                        <a:rPr lang="es-ES" sz="1400" u="none" strike="noStrike" kern="1200" dirty="0">
                          <a:solidFill>
                            <a:schemeClr val="tx1"/>
                          </a:solidFill>
                          <a:latin typeface="+mn-lt"/>
                          <a:ea typeface="+mn-ea"/>
                          <a:cs typeface="+mn-cs"/>
                        </a:rPr>
                        <a:t>NRAs/TSOs/STK</a:t>
                      </a:r>
                    </a:p>
                  </a:txBody>
                  <a:tcPr marL="6959" marR="6959" marT="6959" marB="0" anchor="ctr"/>
                </a:tc>
                <a:tc>
                  <a:txBody>
                    <a:bodyPr/>
                    <a:lstStyle/>
                    <a:p>
                      <a:pPr marL="0" algn="ctr" defTabSz="914400" rtl="0" eaLnBrk="1" fontAlgn="b" latinLnBrk="0" hangingPunct="1"/>
                      <a:r>
                        <a:rPr lang="en-US" sz="1400" u="none" strike="noStrike" kern="1200" dirty="0">
                          <a:solidFill>
                            <a:schemeClr val="tx1"/>
                          </a:solidFill>
                          <a:latin typeface="+mn-lt"/>
                          <a:ea typeface="+mn-ea"/>
                          <a:cs typeface="+mn-cs"/>
                        </a:rPr>
                        <a:t>IT ready. Regulation in place. Draft </a:t>
                      </a:r>
                      <a:r>
                        <a:rPr lang="en-US" sz="1400" u="none" strike="noStrike" kern="1200" dirty="0" err="1">
                          <a:solidFill>
                            <a:schemeClr val="tx1"/>
                          </a:solidFill>
                          <a:latin typeface="+mn-lt"/>
                          <a:ea typeface="+mn-ea"/>
                          <a:cs typeface="+mn-cs"/>
                        </a:rPr>
                        <a:t>MoUs</a:t>
                      </a:r>
                      <a:endParaRPr lang="en-US" sz="1400" u="none" strike="noStrike" kern="1200" dirty="0">
                        <a:solidFill>
                          <a:schemeClr val="tx1"/>
                        </a:solidFill>
                        <a:latin typeface="+mn-lt"/>
                        <a:ea typeface="+mn-ea"/>
                        <a:cs typeface="+mn-cs"/>
                      </a:endParaRPr>
                    </a:p>
                  </a:txBody>
                  <a:tcPr marL="6959" marR="6959" marT="6959" marB="0" anchor="ct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92D05D51FE4B44A8B6296C67A5EEB9" ma:contentTypeVersion="21" ma:contentTypeDescription="Create a new document." ma:contentTypeScope="" ma:versionID="515452fc2d42c6db1e85986a9da3b5b2">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ACER-2015-17061</_dlc_DocId>
    <_dlc_DocIdUrl xmlns="985daa2e-53d8-4475-82b8-9c7d25324e34">
      <Url>http://extranet.acer.europa.eu/en/Gas/Regional_%20Intiatives/South_GRI/19th%20South%20SG%20Meeting/_layouts/DocIdRedir.aspx?ID=ACER-2015-17061</Url>
      <Description>ACER-2015-17061</Description>
    </_dlc_DocIdUrl>
    <ACER_Abstract xmlns="985daa2e-53d8-4475-82b8-9c7d25324e3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695B5F84-8626-4247-AC25-59A68D1AA7F4}"/>
</file>

<file path=customXml/itemProps2.xml><?xml version="1.0" encoding="utf-8"?>
<ds:datastoreItem xmlns:ds="http://schemas.openxmlformats.org/officeDocument/2006/customXml" ds:itemID="{C8175F3E-DD65-40A0-AB51-6591DA1BB59F}"/>
</file>

<file path=customXml/itemProps3.xml><?xml version="1.0" encoding="utf-8"?>
<ds:datastoreItem xmlns:ds="http://schemas.openxmlformats.org/officeDocument/2006/customXml" ds:itemID="{C881FF42-F5FD-4D8F-B947-055822127D1A}"/>
</file>

<file path=customXml/itemProps4.xml><?xml version="1.0" encoding="utf-8"?>
<ds:datastoreItem xmlns:ds="http://schemas.openxmlformats.org/officeDocument/2006/customXml" ds:itemID="{DE766CAE-8EF0-4773-B8E4-60E0D71BF8CF}"/>
</file>

<file path=docProps/app.xml><?xml version="1.0" encoding="utf-8"?>
<Properties xmlns="http://schemas.openxmlformats.org/officeDocument/2006/extended-properties" xmlns:vt="http://schemas.openxmlformats.org/officeDocument/2006/docPropsVTypes">
  <Template/>
  <TotalTime>7325</TotalTime>
  <Words>2403</Words>
  <Application>Microsoft Office PowerPoint</Application>
  <PresentationFormat>Presentación en pantalla (4:3)</PresentationFormat>
  <Paragraphs>322</Paragraphs>
  <Slides>34</Slides>
  <Notes>0</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34</vt:i4>
      </vt:variant>
    </vt:vector>
  </HeadingPairs>
  <TitlesOfParts>
    <vt:vector size="50"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1251</cp:revision>
  <dcterms:created xsi:type="dcterms:W3CDTF">2008-11-21T11:47:24Z</dcterms:created>
  <dcterms:modified xsi:type="dcterms:W3CDTF">2013-04-26T12:50:29Z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0x0101003892D05D51FE4B44A8B6296C67A5EEB9</vt:lpwstr>
  </property>
  <property fmtid="{D5CDD505-2E9C-101B-9397-08002B2CF9AE}" pid="3" name="_dlc_DocIdItemGuid">
    <vt:lpwstr>42d8abfb-bce2-492a-8f97-fa33e0329d5d</vt:lpwstr>
  </property>
</Properties>
</file>